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notesMasterIdLst>
    <p:notesMasterId r:id="rId19"/>
  </p:notesMasterIdLst>
  <p:sldIdLst>
    <p:sldId id="256" r:id="rId2"/>
    <p:sldId id="260" r:id="rId3"/>
    <p:sldId id="258" r:id="rId4"/>
    <p:sldId id="265" r:id="rId5"/>
    <p:sldId id="266" r:id="rId6"/>
    <p:sldId id="259" r:id="rId7"/>
    <p:sldId id="257" r:id="rId8"/>
    <p:sldId id="261" r:id="rId9"/>
    <p:sldId id="262" r:id="rId10"/>
    <p:sldId id="263" r:id="rId11"/>
    <p:sldId id="264"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5311"/>
  </p:normalViewPr>
  <p:slideViewPr>
    <p:cSldViewPr snapToGrid="0" snapToObjects="1">
      <p:cViewPr varScale="1">
        <p:scale>
          <a:sx n="74" d="100"/>
          <a:sy n="74" d="100"/>
        </p:scale>
        <p:origin x="201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C0A721-0E67-A349-99D5-B9AB82C8438E}" type="datetimeFigureOut">
              <a:rPr lang="en-US" smtClean="0"/>
              <a:t>6/7/19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ADEAF-A4DB-834F-97D3-50AF8A12DCCB}" type="slidenum">
              <a:rPr lang="en-US" smtClean="0"/>
              <a:t>‹#›</a:t>
            </a:fld>
            <a:endParaRPr lang="en-US"/>
          </a:p>
        </p:txBody>
      </p:sp>
    </p:spTree>
    <p:extLst>
      <p:ext uri="{BB962C8B-B14F-4D97-AF65-F5344CB8AC3E}">
        <p14:creationId xmlns:p14="http://schemas.microsoft.com/office/powerpoint/2010/main" val="2288577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Welcome</a:t>
            </a:r>
          </a:p>
          <a:p>
            <a:pPr marL="171450" indent="-171450">
              <a:buFontTx/>
              <a:buChar char="-"/>
            </a:pPr>
            <a:r>
              <a:rPr lang="en-US" dirty="0"/>
              <a:t>Great to see such a good turn out</a:t>
            </a:r>
          </a:p>
          <a:p>
            <a:pPr marL="171450" indent="-171450">
              <a:buFontTx/>
              <a:buChar char="-"/>
            </a:pPr>
            <a:r>
              <a:rPr lang="en-US" dirty="0"/>
              <a:t>Introduce the speakers, names, where we work</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1</a:t>
            </a:fld>
            <a:endParaRPr lang="en-US"/>
          </a:p>
        </p:txBody>
      </p:sp>
    </p:spTree>
    <p:extLst>
      <p:ext uri="{BB962C8B-B14F-4D97-AF65-F5344CB8AC3E}">
        <p14:creationId xmlns:p14="http://schemas.microsoft.com/office/powerpoint/2010/main" val="205996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dirty="0"/>
            </a:br>
            <a:r>
              <a:rPr lang="en-GB" sz="1200" b="1" i="0" kern="1200" dirty="0">
                <a:solidFill>
                  <a:schemeClr val="tx1"/>
                </a:solidFill>
                <a:effectLst/>
                <a:latin typeface="+mn-lt"/>
                <a:ea typeface="+mn-ea"/>
                <a:cs typeface="+mn-cs"/>
              </a:rPr>
              <a:t>How Netflix Handles Microservices:</a:t>
            </a:r>
          </a:p>
          <a:p>
            <a:r>
              <a:rPr lang="en-GB" sz="1200" b="0" i="0" kern="1200" dirty="0">
                <a:solidFill>
                  <a:schemeClr val="tx1"/>
                </a:solidFill>
                <a:effectLst/>
                <a:latin typeface="+mn-lt"/>
                <a:ea typeface="+mn-ea"/>
                <a:cs typeface="+mn-cs"/>
              </a:rPr>
              <a:t>Netflix started out with a monolithic infrastructure, where all engineers contributed to one single codebase, which would be deployed into production once a week</a:t>
            </a:r>
          </a:p>
          <a:p>
            <a:r>
              <a:rPr lang="en-GB" sz="1200" b="0" i="0" kern="1200" dirty="0">
                <a:solidFill>
                  <a:schemeClr val="tx1"/>
                </a:solidFill>
                <a:effectLst/>
                <a:latin typeface="+mn-lt"/>
                <a:ea typeface="+mn-ea"/>
                <a:cs typeface="+mn-cs"/>
              </a:rPr>
              <a:t>This meant that trying to debug a problem was difficult and there was lack of agility in their development cycle as each component was heavily interconnected</a:t>
            </a:r>
          </a:p>
          <a:p>
            <a:endParaRPr lang="en-US" dirty="0"/>
          </a:p>
          <a:p>
            <a:r>
              <a:rPr lang="en-GB" sz="1200" b="0" i="0" kern="1200" dirty="0">
                <a:solidFill>
                  <a:schemeClr val="tx1"/>
                </a:solidFill>
                <a:effectLst/>
                <a:latin typeface="+mn-lt"/>
                <a:ea typeface="+mn-ea"/>
                <a:cs typeface="+mn-cs"/>
              </a:rPr>
              <a:t>As they started to become more popular, handling of network traffic and diagnosing issues became harder</a:t>
            </a:r>
          </a:p>
          <a:p>
            <a:r>
              <a:rPr lang="en-GB" sz="1200" b="0" i="0" kern="1200" dirty="0">
                <a:solidFill>
                  <a:schemeClr val="tx1"/>
                </a:solidFill>
                <a:effectLst/>
                <a:latin typeface="+mn-lt"/>
                <a:ea typeface="+mn-ea"/>
                <a:cs typeface="+mn-cs"/>
              </a:rPr>
              <a:t>They started to move away from this structure and into a more modular microservice structure in order to allow for ease in scalability and automation</a:t>
            </a:r>
          </a:p>
          <a:p>
            <a:br>
              <a:rPr lang="en-GB" dirty="0"/>
            </a:br>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11</a:t>
            </a:fld>
            <a:endParaRPr lang="en-US"/>
          </a:p>
        </p:txBody>
      </p:sp>
    </p:spTree>
    <p:extLst>
      <p:ext uri="{BB962C8B-B14F-4D97-AF65-F5344CB8AC3E}">
        <p14:creationId xmlns:p14="http://schemas.microsoft.com/office/powerpoint/2010/main" val="1382452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12</a:t>
            </a:fld>
            <a:endParaRPr lang="en-US"/>
          </a:p>
        </p:txBody>
      </p:sp>
    </p:spTree>
    <p:extLst>
      <p:ext uri="{BB962C8B-B14F-4D97-AF65-F5344CB8AC3E}">
        <p14:creationId xmlns:p14="http://schemas.microsoft.com/office/powerpoint/2010/main" val="1487160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17</a:t>
            </a:fld>
            <a:endParaRPr lang="en-US"/>
          </a:p>
        </p:txBody>
      </p:sp>
    </p:spTree>
    <p:extLst>
      <p:ext uri="{BB962C8B-B14F-4D97-AF65-F5344CB8AC3E}">
        <p14:creationId xmlns:p14="http://schemas.microsoft.com/office/powerpoint/2010/main" val="898444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kern="1200" dirty="0">
                <a:solidFill>
                  <a:schemeClr val="tx1"/>
                </a:solidFill>
                <a:effectLst/>
                <a:latin typeface="+mn-lt"/>
                <a:ea typeface="+mn-ea"/>
                <a:cs typeface="+mn-cs"/>
              </a:rPr>
              <a:t>Recently the growth of technology has been exponential </a:t>
            </a:r>
          </a:p>
          <a:p>
            <a:pPr marL="171450" indent="-171450">
              <a:buFontTx/>
              <a:buChar char="-"/>
            </a:pPr>
            <a:r>
              <a:rPr lang="en-GB" sz="1200" b="0" i="0" kern="1200" dirty="0">
                <a:solidFill>
                  <a:schemeClr val="tx1"/>
                </a:solidFill>
                <a:effectLst/>
                <a:latin typeface="+mn-lt"/>
                <a:ea typeface="+mn-ea"/>
                <a:cs typeface="+mn-cs"/>
              </a:rPr>
              <a:t>And has created an immense demand on software in many industries </a:t>
            </a:r>
          </a:p>
          <a:p>
            <a:pPr marL="171450" indent="-171450">
              <a:buFontTx/>
              <a:buChar char="-"/>
            </a:pPr>
            <a:r>
              <a:rPr lang="en-GB" sz="1200" b="0" i="0" kern="1200" dirty="0">
                <a:solidFill>
                  <a:schemeClr val="tx1"/>
                </a:solidFill>
                <a:effectLst/>
                <a:latin typeface="+mn-lt"/>
                <a:ea typeface="+mn-ea"/>
                <a:cs typeface="+mn-cs"/>
              </a:rPr>
              <a:t>Pressures for companies and organisations to be innovation and standardisation</a:t>
            </a:r>
          </a:p>
          <a:p>
            <a:pPr marL="171450" indent="-171450">
              <a:buFontTx/>
              <a:buChar char="-"/>
            </a:pPr>
            <a:r>
              <a:rPr lang="en-GB" sz="1200" b="0" i="0" kern="1200" dirty="0">
                <a:solidFill>
                  <a:schemeClr val="tx1"/>
                </a:solidFill>
                <a:effectLst/>
                <a:latin typeface="+mn-lt"/>
                <a:ea typeface="+mn-ea"/>
                <a:cs typeface="+mn-cs"/>
              </a:rPr>
              <a:t>This has changed how software is developed and deployed into production</a:t>
            </a:r>
          </a:p>
          <a:p>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As software systems become more complicated, this complication has driven software to be divided into smaller pieces, known as microservices.</a:t>
            </a:r>
          </a:p>
        </p:txBody>
      </p:sp>
      <p:sp>
        <p:nvSpPr>
          <p:cNvPr id="4" name="Slide Number Placeholder 3"/>
          <p:cNvSpPr>
            <a:spLocks noGrp="1"/>
          </p:cNvSpPr>
          <p:nvPr>
            <p:ph type="sldNum" sz="quarter" idx="5"/>
          </p:nvPr>
        </p:nvSpPr>
        <p:spPr/>
        <p:txBody>
          <a:bodyPr/>
          <a:lstStyle/>
          <a:p>
            <a:fld id="{96BADEAF-A4DB-834F-97D3-50AF8A12DCCB}" type="slidenum">
              <a:rPr lang="en-US" smtClean="0"/>
              <a:t>3</a:t>
            </a:fld>
            <a:endParaRPr lang="en-US"/>
          </a:p>
        </p:txBody>
      </p:sp>
    </p:spTree>
    <p:extLst>
      <p:ext uri="{BB962C8B-B14F-4D97-AF65-F5344CB8AC3E}">
        <p14:creationId xmlns:p14="http://schemas.microsoft.com/office/powerpoint/2010/main" val="3835102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What is microservice architecture?</a:t>
            </a:r>
          </a:p>
          <a:p>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Microservice architecture is where your software is intrinsically designed as small modular processes. </a:t>
            </a:r>
          </a:p>
          <a:p>
            <a:pPr marL="171450" indent="-171450">
              <a:buFontTx/>
              <a:buChar char="-"/>
            </a:pPr>
            <a:r>
              <a:rPr lang="en-GB" sz="1200" b="0" i="0" kern="1200" dirty="0">
                <a:solidFill>
                  <a:schemeClr val="tx1"/>
                </a:solidFill>
                <a:effectLst/>
                <a:latin typeface="+mn-lt"/>
                <a:ea typeface="+mn-ea"/>
                <a:cs typeface="+mn-cs"/>
              </a:rPr>
              <a:t>It is is a method of developing software applications as a suite of independently deployable, small, modular services in which each service runs a unique process. </a:t>
            </a:r>
          </a:p>
          <a:p>
            <a:pPr marL="171450" indent="-171450">
              <a:buFontTx/>
              <a:buChar char="-"/>
            </a:pPr>
            <a:r>
              <a:rPr lang="en-GB" sz="1200" b="0" i="0" kern="1200" dirty="0">
                <a:solidFill>
                  <a:schemeClr val="tx1"/>
                </a:solidFill>
                <a:effectLst/>
                <a:latin typeface="+mn-lt"/>
                <a:ea typeface="+mn-ea"/>
                <a:cs typeface="+mn-cs"/>
              </a:rPr>
              <a:t>This means that applications can be deployed and managed dynamically. This ensures agile development in creating and deploying apps, and increase in ease and efficiency for developers.</a:t>
            </a:r>
          </a:p>
          <a:p>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4</a:t>
            </a:fld>
            <a:endParaRPr lang="en-US"/>
          </a:p>
        </p:txBody>
      </p:sp>
    </p:spTree>
    <p:extLst>
      <p:ext uri="{BB962C8B-B14F-4D97-AF65-F5344CB8AC3E}">
        <p14:creationId xmlns:p14="http://schemas.microsoft.com/office/powerpoint/2010/main" val="3380865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kern="1200" dirty="0">
                <a:solidFill>
                  <a:schemeClr val="tx1"/>
                </a:solidFill>
                <a:effectLst/>
                <a:latin typeface="+mn-lt"/>
                <a:ea typeface="+mn-ea"/>
                <a:cs typeface="+mn-cs"/>
              </a:rPr>
              <a:t>It also keeps environmental consistency – your application will run the same on a laptop as it does in the cloud. </a:t>
            </a:r>
          </a:p>
          <a:p>
            <a:pPr marL="171450" indent="-171450">
              <a:buFontTx/>
              <a:buChar char="-"/>
            </a:pPr>
            <a:r>
              <a:rPr lang="en-GB" sz="1200" b="0" i="0" kern="1200" dirty="0">
                <a:solidFill>
                  <a:schemeClr val="tx1"/>
                </a:solidFill>
                <a:effectLst/>
                <a:latin typeface="+mn-lt"/>
                <a:ea typeface="+mn-ea"/>
                <a:cs typeface="+mn-cs"/>
              </a:rPr>
              <a:t>This links to agile practices such as Continuous Integration &amp; Continuous Delivery, and is useful when using automation platforms such as Hudson or Jenkins which are also open source!</a:t>
            </a:r>
          </a:p>
        </p:txBody>
      </p:sp>
      <p:sp>
        <p:nvSpPr>
          <p:cNvPr id="4" name="Slide Number Placeholder 3"/>
          <p:cNvSpPr>
            <a:spLocks noGrp="1"/>
          </p:cNvSpPr>
          <p:nvPr>
            <p:ph type="sldNum" sz="quarter" idx="5"/>
          </p:nvPr>
        </p:nvSpPr>
        <p:spPr/>
        <p:txBody>
          <a:bodyPr/>
          <a:lstStyle/>
          <a:p>
            <a:fld id="{96BADEAF-A4DB-834F-97D3-50AF8A12DCCB}" type="slidenum">
              <a:rPr lang="en-US" smtClean="0"/>
              <a:t>5</a:t>
            </a:fld>
            <a:endParaRPr lang="en-US"/>
          </a:p>
        </p:txBody>
      </p:sp>
    </p:spTree>
    <p:extLst>
      <p:ext uri="{BB962C8B-B14F-4D97-AF65-F5344CB8AC3E}">
        <p14:creationId xmlns:p14="http://schemas.microsoft.com/office/powerpoint/2010/main" val="159476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kern="1200" dirty="0">
                <a:solidFill>
                  <a:schemeClr val="tx1"/>
                </a:solidFill>
                <a:effectLst/>
                <a:latin typeface="+mn-lt"/>
                <a:ea typeface="+mn-ea"/>
                <a:cs typeface="+mn-cs"/>
              </a:rPr>
              <a:t>There are definite benefits in keeping logically distinct software separate from each other. </a:t>
            </a:r>
          </a:p>
          <a:p>
            <a:pPr marL="171450" indent="-171450">
              <a:buFontTx/>
              <a:buChar char="-"/>
            </a:pPr>
            <a:r>
              <a:rPr lang="en-GB" sz="1200" b="0" i="0" kern="1200" dirty="0">
                <a:solidFill>
                  <a:schemeClr val="tx1"/>
                </a:solidFill>
                <a:effectLst/>
                <a:latin typeface="+mn-lt"/>
                <a:ea typeface="+mn-ea"/>
                <a:cs typeface="+mn-cs"/>
              </a:rPr>
              <a:t>You can develop, deploy, scale and maintain each small piece without too much fuss between the other parts of the system, when it’s not all on the same module.</a:t>
            </a:r>
          </a:p>
          <a:p>
            <a:pPr marL="171450" indent="-171450">
              <a:buFontTx/>
              <a:buChar char="-"/>
            </a:pPr>
            <a:r>
              <a:rPr lang="en-GB" sz="1200" b="0" i="0" kern="1200" dirty="0">
                <a:solidFill>
                  <a:schemeClr val="tx1"/>
                </a:solidFill>
                <a:effectLst/>
                <a:latin typeface="+mn-lt"/>
                <a:ea typeface="+mn-ea"/>
                <a:cs typeface="+mn-cs"/>
              </a:rPr>
              <a:t>Containers themselves keep logically distinct pieces of software separate, so they can be built, deployed, maintained, managed and scaled on their own.</a:t>
            </a:r>
          </a:p>
          <a:p>
            <a:br>
              <a:rPr lang="en-GB" dirty="0"/>
            </a:br>
            <a:r>
              <a:rPr lang="en-GB" dirty="0"/>
              <a:t>- </a:t>
            </a:r>
            <a:r>
              <a:rPr lang="en-GB" sz="1200" b="0" i="0" kern="1200" dirty="0">
                <a:solidFill>
                  <a:schemeClr val="tx1"/>
                </a:solidFill>
                <a:effectLst/>
                <a:latin typeface="+mn-lt"/>
                <a:ea typeface="+mn-ea"/>
                <a:cs typeface="+mn-cs"/>
              </a:rPr>
              <a:t>It is currently safe to say that Docker is the dominant leader in both technology and an adoption in containers. </a:t>
            </a:r>
          </a:p>
          <a:p>
            <a:r>
              <a:rPr lang="en-GB" sz="1200" b="0" i="0" kern="1200" dirty="0">
                <a:solidFill>
                  <a:schemeClr val="tx1"/>
                </a:solidFill>
                <a:effectLst/>
                <a:latin typeface="+mn-lt"/>
                <a:ea typeface="+mn-ea"/>
                <a:cs typeface="+mn-cs"/>
              </a:rPr>
              <a:t>- And the </a:t>
            </a:r>
            <a:r>
              <a:rPr lang="en-GB" sz="1200" b="0" i="0" kern="1200" dirty="0" err="1">
                <a:solidFill>
                  <a:schemeClr val="tx1"/>
                </a:solidFill>
                <a:effectLst/>
                <a:latin typeface="+mn-lt"/>
                <a:ea typeface="+mn-ea"/>
                <a:cs typeface="+mn-cs"/>
              </a:rPr>
              <a:t>DockerHub</a:t>
            </a:r>
            <a:r>
              <a:rPr lang="en-GB" sz="1200" b="0" i="0" kern="1200" dirty="0">
                <a:solidFill>
                  <a:schemeClr val="tx1"/>
                </a:solidFill>
                <a:effectLst/>
                <a:latin typeface="+mn-lt"/>
                <a:ea typeface="+mn-ea"/>
                <a:cs typeface="+mn-cs"/>
              </a:rPr>
              <a:t> repository has defined a dominant way of hosting versions of a container between developers.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So what happens if you have a whole bunch of containers running different applications across a distributed network and you want to create and deploy more of them. </a:t>
            </a:r>
          </a:p>
          <a:p>
            <a:r>
              <a:rPr lang="en-GB" sz="1200" b="0" i="0" kern="1200" dirty="0">
                <a:solidFill>
                  <a:schemeClr val="tx1"/>
                </a:solidFill>
                <a:effectLst/>
                <a:latin typeface="+mn-lt"/>
                <a:ea typeface="+mn-ea"/>
                <a:cs typeface="+mn-cs"/>
              </a:rPr>
              <a:t>- Docker can be scaled up at production and this can be done by a process known as 'Container Orchestration'. The De Facto standard for container orchestration is Kubernetes.</a:t>
            </a:r>
          </a:p>
          <a:p>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Kubernetes is a container cluster management system, used for deploying a large number of containers across a distributed network. </a:t>
            </a:r>
          </a:p>
          <a:p>
            <a:pPr marL="171450" indent="-171450">
              <a:buFontTx/>
              <a:buChar char="-"/>
            </a:pPr>
            <a:r>
              <a:rPr lang="en-GB" sz="1200" b="0" i="0" kern="1200" dirty="0">
                <a:solidFill>
                  <a:schemeClr val="tx1"/>
                </a:solidFill>
                <a:effectLst/>
                <a:latin typeface="+mn-lt"/>
                <a:ea typeface="+mn-ea"/>
                <a:cs typeface="+mn-cs"/>
              </a:rPr>
              <a:t>It was designed by Google to be an Open Source tool and is very DevOps focused, so it’s good for agile development methodologies. (We will learn more about Kubernetes later!)</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However, one thing to note is that if your application has a lot of low-level system calls or needs hardware access, then Docker isn’t the platform for you.</a:t>
            </a:r>
          </a:p>
          <a:p>
            <a:pPr marL="171450" indent="-171450">
              <a:buFontTx/>
              <a:buChar char="-"/>
            </a:pPr>
            <a:r>
              <a:rPr lang="en-GB" sz="1200" b="0" i="0" kern="1200" dirty="0">
                <a:solidFill>
                  <a:schemeClr val="tx1"/>
                </a:solidFill>
                <a:effectLst/>
                <a:latin typeface="+mn-lt"/>
                <a:ea typeface="+mn-ea"/>
                <a:cs typeface="+mn-cs"/>
              </a:rPr>
              <a:t>So not everything is suited to use a container environment. Containers really comes into its element when you have a microservice-based system.</a:t>
            </a: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If you look at the Docker community, one of the reasons why it's had such success over the six years is that the community is so active and willing to share knowledge. </a:t>
            </a:r>
          </a:p>
          <a:p>
            <a:pPr marL="171450" indent="-171450">
              <a:buFontTx/>
              <a:buChar char="-"/>
            </a:pPr>
            <a:r>
              <a:rPr lang="en-GB" sz="1200" b="0" i="0" kern="1200" dirty="0">
                <a:solidFill>
                  <a:schemeClr val="tx1"/>
                </a:solidFill>
                <a:effectLst/>
                <a:latin typeface="+mn-lt"/>
                <a:ea typeface="+mn-ea"/>
                <a:cs typeface="+mn-cs"/>
              </a:rPr>
              <a:t>Just like today, with all of you attending this workshop! </a:t>
            </a:r>
          </a:p>
          <a:p>
            <a:pPr marL="171450" indent="-171450">
              <a:buFontTx/>
              <a:buChar char="-"/>
            </a:pPr>
            <a:r>
              <a:rPr lang="en-GB" sz="1200" b="0" i="0" kern="1200" dirty="0">
                <a:solidFill>
                  <a:schemeClr val="tx1"/>
                </a:solidFill>
                <a:effectLst/>
                <a:latin typeface="+mn-lt"/>
                <a:ea typeface="+mn-ea"/>
                <a:cs typeface="+mn-cs"/>
              </a:rPr>
              <a:t>With that in mind, over the next few hours, we're going to do our bit to share knowledge on containers.</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6</a:t>
            </a:fld>
            <a:endParaRPr lang="en-US"/>
          </a:p>
        </p:txBody>
      </p:sp>
    </p:spTree>
    <p:extLst>
      <p:ext uri="{BB962C8B-B14F-4D97-AF65-F5344CB8AC3E}">
        <p14:creationId xmlns:p14="http://schemas.microsoft.com/office/powerpoint/2010/main" val="132156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Throughout this workshop we're going to take you through Docker containers, the architecture behind how they work and how fit into the computing stack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i="0" kern="1200" dirty="0">
                <a:solidFill>
                  <a:schemeClr val="tx1"/>
                </a:solidFill>
                <a:effectLst/>
                <a:latin typeface="+mn-lt"/>
                <a:ea typeface="+mn-ea"/>
                <a:cs typeface="+mn-cs"/>
              </a:rPr>
              <a:t>We'll also take you through some hands-on tutorials and introduce you to container orchestration at the end!</a:t>
            </a:r>
          </a:p>
          <a:p>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7</a:t>
            </a:fld>
            <a:endParaRPr lang="en-US"/>
          </a:p>
        </p:txBody>
      </p:sp>
    </p:spTree>
    <p:extLst>
      <p:ext uri="{BB962C8B-B14F-4D97-AF65-F5344CB8AC3E}">
        <p14:creationId xmlns:p14="http://schemas.microsoft.com/office/powerpoint/2010/main" val="4226144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b="0" i="0" kern="1200" dirty="0">
                <a:solidFill>
                  <a:schemeClr val="tx1"/>
                </a:solidFill>
                <a:effectLst/>
                <a:latin typeface="+mn-lt"/>
                <a:ea typeface="+mn-ea"/>
                <a:cs typeface="+mn-cs"/>
              </a:rPr>
              <a:t>Containers are an open-source project </a:t>
            </a:r>
          </a:p>
          <a:p>
            <a:pPr marL="171450" indent="-171450">
              <a:buFontTx/>
              <a:buChar char="-"/>
            </a:pPr>
            <a:r>
              <a:rPr lang="en-GB" sz="1200" b="0" i="0" kern="1200" dirty="0">
                <a:solidFill>
                  <a:schemeClr val="tx1"/>
                </a:solidFill>
                <a:effectLst/>
                <a:latin typeface="+mn-lt"/>
                <a:ea typeface="+mn-ea"/>
                <a:cs typeface="+mn-cs"/>
              </a:rPr>
              <a:t>Allows developers to easily automate the deployment of their software applications by providing an additional layer of abstraction from the Operating System. </a:t>
            </a:r>
          </a:p>
          <a:p>
            <a:pPr marL="171450" indent="-171450">
              <a:buFontTx/>
              <a:buChar char="-"/>
            </a:pPr>
            <a:r>
              <a:rPr lang="en-GB" sz="1200" b="0" i="0" kern="1200" dirty="0">
                <a:solidFill>
                  <a:schemeClr val="tx1"/>
                </a:solidFill>
                <a:effectLst/>
                <a:latin typeface="+mn-lt"/>
                <a:ea typeface="+mn-ea"/>
                <a:cs typeface="+mn-cs"/>
              </a:rPr>
              <a:t>One such example of containers is Docker.</a:t>
            </a:r>
          </a:p>
          <a:p>
            <a:pPr marL="171450" indent="-171450">
              <a:buFontTx/>
              <a:buChar char="-"/>
            </a:pPr>
            <a:r>
              <a:rPr lang="en-GB" sz="1200" b="0" i="0" kern="1200" dirty="0">
                <a:solidFill>
                  <a:schemeClr val="tx1"/>
                </a:solidFill>
                <a:effectLst/>
                <a:latin typeface="+mn-lt"/>
                <a:ea typeface="+mn-ea"/>
                <a:cs typeface="+mn-cs"/>
              </a:rPr>
              <a:t>Key benefits of Docker containers is that it allows users to package an application with all of its dependencies into a standardized unit for software development. </a:t>
            </a:r>
          </a:p>
          <a:p>
            <a:pPr marL="171450" indent="-171450">
              <a:buFontTx/>
              <a:buChar char="-"/>
            </a:pPr>
            <a:r>
              <a:rPr lang="en-GB" sz="1200" b="0" i="0" kern="1200" dirty="0">
                <a:solidFill>
                  <a:schemeClr val="tx1"/>
                </a:solidFill>
                <a:effectLst/>
                <a:latin typeface="+mn-lt"/>
                <a:ea typeface="+mn-ea"/>
                <a:cs typeface="+mn-cs"/>
              </a:rPr>
              <a:t>Unlike virtual machines, containers do not have the high overhead and hence enable more efficient usage of the underlying system and resources.</a:t>
            </a:r>
          </a:p>
          <a:p>
            <a:endParaRPr lang="en-GB" sz="1200" b="0" i="0" kern="1200" dirty="0">
              <a:solidFill>
                <a:schemeClr val="tx1"/>
              </a:solidFill>
              <a:effectLst/>
              <a:latin typeface="+mn-lt"/>
              <a:ea typeface="+mn-ea"/>
              <a:cs typeface="+mn-cs"/>
            </a:endParaRPr>
          </a:p>
          <a:p>
            <a:pPr marL="171450" indent="-171450">
              <a:buFontTx/>
              <a:buChar char="-"/>
            </a:pPr>
            <a:r>
              <a:rPr lang="en-GB" sz="1200" b="0" i="0" kern="1200" dirty="0">
                <a:solidFill>
                  <a:schemeClr val="tx1"/>
                </a:solidFill>
                <a:effectLst/>
                <a:latin typeface="+mn-lt"/>
                <a:ea typeface="+mn-ea"/>
                <a:cs typeface="+mn-cs"/>
              </a:rPr>
              <a:t>Essentially Docker allows you to wrap up a piece of software in a complete filesystem alongside all dependencies that the application needs in order to run; </a:t>
            </a:r>
          </a:p>
          <a:p>
            <a:pPr marL="171450" indent="-171450">
              <a:buFontTx/>
              <a:buChar char="-"/>
            </a:pPr>
            <a:r>
              <a:rPr lang="en-GB" sz="1200" b="0" i="0" kern="1200" dirty="0">
                <a:solidFill>
                  <a:schemeClr val="tx1"/>
                </a:solidFill>
                <a:effectLst/>
                <a:latin typeface="+mn-lt"/>
                <a:ea typeface="+mn-ea"/>
                <a:cs typeface="+mn-cs"/>
              </a:rPr>
              <a:t>for example the code, the system libraries, the runtime environment, any binaries, anything you can install on a server, and docker allows you to wrap this all up into what is known as a software container.</a:t>
            </a:r>
          </a:p>
          <a:p>
            <a:br>
              <a:rPr lang="en-GB" dirty="0"/>
            </a:br>
            <a:r>
              <a:rPr lang="en-GB" dirty="0"/>
              <a:t>- </a:t>
            </a:r>
            <a:r>
              <a:rPr lang="en-GB" sz="1200" b="0" i="0" kern="1200" dirty="0">
                <a:solidFill>
                  <a:schemeClr val="tx1"/>
                </a:solidFill>
                <a:effectLst/>
                <a:latin typeface="+mn-lt"/>
                <a:ea typeface="+mn-ea"/>
                <a:cs typeface="+mn-cs"/>
              </a:rPr>
              <a:t>This means that it guarantees the application will run the exact same regardless of the underlying infrastructure and is independent of the underlying OS. </a:t>
            </a:r>
          </a:p>
          <a:p>
            <a:r>
              <a:rPr lang="en-GB" sz="1200" b="0" i="0" kern="1200" dirty="0">
                <a:solidFill>
                  <a:schemeClr val="tx1"/>
                </a:solidFill>
                <a:effectLst/>
                <a:latin typeface="+mn-lt"/>
                <a:ea typeface="+mn-ea"/>
                <a:cs typeface="+mn-cs"/>
              </a:rPr>
              <a:t>- So you don’t get any OS specific compilation problems or runtime errors when running the application.</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Docker containers are:</a:t>
            </a:r>
          </a:p>
          <a:p>
            <a:r>
              <a:rPr lang="en-GB" sz="1200" b="1" i="1" kern="1200" dirty="0">
                <a:solidFill>
                  <a:schemeClr val="tx1"/>
                </a:solidFill>
                <a:effectLst/>
                <a:latin typeface="+mn-lt"/>
                <a:ea typeface="+mn-ea"/>
                <a:cs typeface="+mn-cs"/>
              </a:rPr>
              <a:t>Standard:</a:t>
            </a:r>
            <a:r>
              <a:rPr lang="en-GB" sz="1200" b="0" i="0" kern="1200" dirty="0">
                <a:solidFill>
                  <a:schemeClr val="tx1"/>
                </a:solidFill>
                <a:effectLst/>
                <a:latin typeface="+mn-lt"/>
                <a:ea typeface="+mn-ea"/>
                <a:cs typeface="+mn-cs"/>
              </a:rPr>
              <a:t> Docker created the industry standard for containers, so they could be portable anywhere</a:t>
            </a:r>
          </a:p>
          <a:p>
            <a:r>
              <a:rPr lang="en-GB" sz="1200" b="1" i="1" kern="1200" dirty="0">
                <a:solidFill>
                  <a:schemeClr val="tx1"/>
                </a:solidFill>
                <a:effectLst/>
                <a:latin typeface="+mn-lt"/>
                <a:ea typeface="+mn-ea"/>
                <a:cs typeface="+mn-cs"/>
              </a:rPr>
              <a:t>Lightweight:</a:t>
            </a:r>
            <a:r>
              <a:rPr lang="en-GB" sz="1200" b="0" i="0" kern="1200" dirty="0">
                <a:solidFill>
                  <a:schemeClr val="tx1"/>
                </a:solidFill>
                <a:effectLst/>
                <a:latin typeface="+mn-lt"/>
                <a:ea typeface="+mn-ea"/>
                <a:cs typeface="+mn-cs"/>
              </a:rPr>
              <a:t> Containers share the machine’s OS system kernel and therefore do not require an OS per application, driving higher server efficiencies and reducing server and licensing costs</a:t>
            </a:r>
          </a:p>
          <a:p>
            <a:r>
              <a:rPr lang="en-GB" sz="1200" b="1" i="1" kern="1200" dirty="0">
                <a:solidFill>
                  <a:schemeClr val="tx1"/>
                </a:solidFill>
                <a:effectLst/>
                <a:latin typeface="+mn-lt"/>
                <a:ea typeface="+mn-ea"/>
                <a:cs typeface="+mn-cs"/>
              </a:rPr>
              <a:t>Secure:</a:t>
            </a:r>
            <a:r>
              <a:rPr lang="en-GB" sz="1200" b="0" i="0" kern="1200" dirty="0">
                <a:solidFill>
                  <a:schemeClr val="tx1"/>
                </a:solidFill>
                <a:effectLst/>
                <a:latin typeface="+mn-lt"/>
                <a:ea typeface="+mn-ea"/>
                <a:cs typeface="+mn-cs"/>
              </a:rPr>
              <a:t> Applications are safer in containers and Docker provides the strongest default isolation capabilities in the industry</a:t>
            </a:r>
          </a:p>
          <a:p>
            <a:r>
              <a:rPr lang="en-GB" sz="1200" b="0" i="0" kern="1200" dirty="0">
                <a:solidFill>
                  <a:schemeClr val="tx1"/>
                </a:solidFill>
                <a:effectLst/>
                <a:latin typeface="+mn-lt"/>
                <a:ea typeface="+mn-ea"/>
                <a:cs typeface="+mn-cs"/>
              </a:rPr>
              <a:t>And Docker is really simple to use! Throughout this workshop we will be working through containerizing an application to run on a Docker container &amp; setting up the </a:t>
            </a:r>
            <a:r>
              <a:rPr lang="en-GB" sz="1200" b="0" i="0" kern="1200" dirty="0" err="1">
                <a:solidFill>
                  <a:schemeClr val="tx1"/>
                </a:solidFill>
                <a:effectLst/>
                <a:latin typeface="+mn-lt"/>
                <a:ea typeface="+mn-ea"/>
                <a:cs typeface="+mn-cs"/>
              </a:rPr>
              <a:t>neccessary</a:t>
            </a:r>
            <a:r>
              <a:rPr lang="en-GB" sz="1200" b="0" i="0" kern="1200" dirty="0">
                <a:solidFill>
                  <a:schemeClr val="tx1"/>
                </a:solidFill>
                <a:effectLst/>
                <a:latin typeface="+mn-lt"/>
                <a:ea typeface="+mn-ea"/>
                <a:cs typeface="+mn-cs"/>
              </a:rPr>
              <a:t> infrastructure for this!</a:t>
            </a:r>
          </a:p>
          <a:p>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8</a:t>
            </a:fld>
            <a:endParaRPr lang="en-US"/>
          </a:p>
        </p:txBody>
      </p:sp>
    </p:spTree>
    <p:extLst>
      <p:ext uri="{BB962C8B-B14F-4D97-AF65-F5344CB8AC3E}">
        <p14:creationId xmlns:p14="http://schemas.microsoft.com/office/powerpoint/2010/main" val="351928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Many companies in industry currently use VMs to run applications inside a guest Operating System, which runs on virtual hardware powered by the server’s host OS.</a:t>
            </a:r>
          </a:p>
          <a:p>
            <a:pPr marL="171450" indent="-171450">
              <a:buFontTx/>
              <a:buChar char="-"/>
            </a:pPr>
            <a:r>
              <a:rPr lang="en-GB" sz="1200" b="0" i="0" kern="1200" dirty="0">
                <a:solidFill>
                  <a:schemeClr val="tx1"/>
                </a:solidFill>
                <a:effectLst/>
                <a:latin typeface="+mn-lt"/>
                <a:ea typeface="+mn-ea"/>
                <a:cs typeface="+mn-cs"/>
              </a:rPr>
              <a:t>VMs are great at providing full process isolation for applications:</a:t>
            </a:r>
          </a:p>
          <a:p>
            <a:pPr marL="171450" indent="-171450">
              <a:buFontTx/>
              <a:buChar char="-"/>
            </a:pPr>
            <a:r>
              <a:rPr lang="en-GB" sz="1200" b="0" i="0" kern="1200" dirty="0">
                <a:solidFill>
                  <a:schemeClr val="tx1"/>
                </a:solidFill>
                <a:effectLst/>
                <a:latin typeface="+mn-lt"/>
                <a:ea typeface="+mn-ea"/>
                <a:cs typeface="+mn-cs"/>
              </a:rPr>
              <a:t>But the computational overhead spent virtualizing hardware for a guest OS to use is substantial.</a:t>
            </a:r>
          </a:p>
          <a:p>
            <a:r>
              <a:rPr lang="en-GB" sz="1200" b="0" i="0" kern="1200" dirty="0">
                <a:solidFill>
                  <a:schemeClr val="tx1"/>
                </a:solidFill>
                <a:effectLst/>
                <a:latin typeface="+mn-lt"/>
                <a:ea typeface="+mn-ea"/>
                <a:cs typeface="+mn-cs"/>
              </a:rPr>
              <a:t>- Containers take a different approach: by leveraging the low-level mechanics of the host operating system, at a fraction of the computing power.</a:t>
            </a:r>
          </a:p>
          <a:p>
            <a:r>
              <a:rPr lang="en-GB" sz="1200" b="0" i="0" kern="1200" dirty="0">
                <a:solidFill>
                  <a:schemeClr val="tx1"/>
                </a:solidFill>
                <a:effectLst/>
                <a:latin typeface="+mn-lt"/>
                <a:ea typeface="+mn-ea"/>
                <a:cs typeface="+mn-cs"/>
              </a:rPr>
              <a:t>- For example, take a look at the image below:</a:t>
            </a:r>
          </a:p>
          <a:p>
            <a:endParaRPr lang="en-US" dirty="0"/>
          </a:p>
          <a:p>
            <a:r>
              <a:rPr lang="en-GB" sz="1200" b="0" i="0" kern="1200" dirty="0">
                <a:solidFill>
                  <a:schemeClr val="tx1"/>
                </a:solidFill>
                <a:effectLst/>
                <a:latin typeface="+mn-lt"/>
                <a:ea typeface="+mn-ea"/>
                <a:cs typeface="+mn-cs"/>
              </a:rPr>
              <a:t>- In the VM world, each VM includes the application, the necessary binaries &amp; libraries and an entire operating system, which can amount to tens of GBs.</a:t>
            </a:r>
          </a:p>
          <a:p>
            <a:r>
              <a:rPr lang="en-GB" sz="1200" b="0" i="0" kern="1200" dirty="0">
                <a:solidFill>
                  <a:schemeClr val="tx1"/>
                </a:solidFill>
                <a:effectLst/>
                <a:latin typeface="+mn-lt"/>
                <a:ea typeface="+mn-ea"/>
                <a:cs typeface="+mn-cs"/>
              </a:rPr>
              <a:t>- This type of architecture is not very portable and relies heavily on the underlying OS.</a:t>
            </a:r>
          </a:p>
          <a:p>
            <a:pPr marL="171450" indent="-171450">
              <a:buFontTx/>
              <a:buChar char="-"/>
            </a:pPr>
            <a:r>
              <a:rPr lang="en-GB" sz="1200" b="0" i="0" kern="1200" dirty="0">
                <a:solidFill>
                  <a:schemeClr val="tx1"/>
                </a:solidFill>
                <a:effectLst/>
                <a:latin typeface="+mn-lt"/>
                <a:ea typeface="+mn-ea"/>
                <a:cs typeface="+mn-cs"/>
              </a:rPr>
              <a:t>However, Containers are not tied to any specific infrastructure. </a:t>
            </a:r>
          </a:p>
          <a:p>
            <a:pPr marL="171450" indent="-171450">
              <a:buFontTx/>
              <a:buChar char="-"/>
            </a:pPr>
            <a:r>
              <a:rPr lang="en-GB" sz="1200" b="0" i="0" kern="1200" dirty="0">
                <a:solidFill>
                  <a:schemeClr val="tx1"/>
                </a:solidFill>
                <a:effectLst/>
                <a:latin typeface="+mn-lt"/>
                <a:ea typeface="+mn-ea"/>
                <a:cs typeface="+mn-cs"/>
              </a:rPr>
              <a:t>Docker containers allow developers to wrap up all software dependencies into the container such that the application is independent of the host OS. </a:t>
            </a:r>
          </a:p>
          <a:p>
            <a:pPr marL="171450" indent="-171450">
              <a:buFontTx/>
              <a:buChar char="-"/>
            </a:pPr>
            <a:r>
              <a:rPr lang="en-GB" sz="1200" b="0" i="0" kern="1200" dirty="0">
                <a:solidFill>
                  <a:schemeClr val="tx1"/>
                </a:solidFill>
                <a:effectLst/>
                <a:latin typeface="+mn-lt"/>
                <a:ea typeface="+mn-ea"/>
                <a:cs typeface="+mn-cs"/>
              </a:rPr>
              <a:t>Containers run an isolated process in </a:t>
            </a:r>
            <a:r>
              <a:rPr lang="en-GB" sz="1200" b="0" i="0" kern="1200" dirty="0" err="1">
                <a:solidFill>
                  <a:schemeClr val="tx1"/>
                </a:solidFill>
                <a:effectLst/>
                <a:latin typeface="+mn-lt"/>
                <a:ea typeface="+mn-ea"/>
                <a:cs typeface="+mn-cs"/>
              </a:rPr>
              <a:t>userspace</a:t>
            </a:r>
            <a:r>
              <a:rPr lang="en-GB" sz="1200" b="0" i="0" kern="1200" dirty="0">
                <a:solidFill>
                  <a:schemeClr val="tx1"/>
                </a:solidFill>
                <a:effectLst/>
                <a:latin typeface="+mn-lt"/>
                <a:ea typeface="+mn-ea"/>
                <a:cs typeface="+mn-cs"/>
              </a:rPr>
              <a:t> on the host OS and share the kernel with other containers.</a:t>
            </a:r>
          </a:p>
          <a:p>
            <a:r>
              <a:rPr lang="en-GB" sz="1200" b="0" i="0" kern="1200" dirty="0">
                <a:solidFill>
                  <a:schemeClr val="tx1"/>
                </a:solidFill>
                <a:effectLst/>
                <a:latin typeface="+mn-lt"/>
                <a:ea typeface="+mn-ea"/>
                <a:cs typeface="+mn-cs"/>
              </a:rPr>
              <a:t>- Containers can run on any computer, infrastructure and the cloud.</a:t>
            </a:r>
          </a:p>
          <a:p>
            <a:endParaRPr lang="en-US" dirty="0"/>
          </a:p>
          <a:p>
            <a:pPr marL="171450" indent="-171450">
              <a:buFontTx/>
              <a:buChar char="-"/>
            </a:pPr>
            <a:r>
              <a:rPr lang="en-GB" sz="1200" b="0" i="0" kern="1200" dirty="0">
                <a:solidFill>
                  <a:schemeClr val="tx1"/>
                </a:solidFill>
                <a:effectLst/>
                <a:latin typeface="+mn-lt"/>
                <a:ea typeface="+mn-ea"/>
                <a:cs typeface="+mn-cs"/>
              </a:rPr>
              <a:t>Containers offer a logical packaging mechanism in which applications can be abstracted from the environment in which they actually run. </a:t>
            </a:r>
          </a:p>
          <a:p>
            <a:pPr marL="171450" indent="-171450">
              <a:buFontTx/>
              <a:buChar char="-"/>
            </a:pPr>
            <a:r>
              <a:rPr lang="en-GB" sz="1200" b="0" i="0" kern="1200" dirty="0">
                <a:solidFill>
                  <a:schemeClr val="tx1"/>
                </a:solidFill>
                <a:effectLst/>
                <a:latin typeface="+mn-lt"/>
                <a:ea typeface="+mn-ea"/>
                <a:cs typeface="+mn-cs"/>
              </a:rPr>
              <a:t>This gives developers the ability to create predictable environments that are isolated from rest of the applications and can be run anywhere.</a:t>
            </a:r>
          </a:p>
          <a:p>
            <a:br>
              <a:rPr lang="en-GB" dirty="0"/>
            </a:br>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9</a:t>
            </a:fld>
            <a:endParaRPr lang="en-US"/>
          </a:p>
        </p:txBody>
      </p:sp>
    </p:spTree>
    <p:extLst>
      <p:ext uri="{BB962C8B-B14F-4D97-AF65-F5344CB8AC3E}">
        <p14:creationId xmlns:p14="http://schemas.microsoft.com/office/powerpoint/2010/main" val="3838891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 Companies like Google, Facebook, Netflix and Salesforce leverage containers to make large engineering teams more productive and to improve utilization of compute resources.</a:t>
            </a:r>
          </a:p>
          <a:p>
            <a:r>
              <a:rPr lang="en-GB" sz="1200" b="0" i="0" kern="1200" dirty="0">
                <a:solidFill>
                  <a:schemeClr val="tx1"/>
                </a:solidFill>
                <a:effectLst/>
                <a:latin typeface="+mn-lt"/>
                <a:ea typeface="+mn-ea"/>
                <a:cs typeface="+mn-cs"/>
              </a:rPr>
              <a:t>Some of the key uses of containers are:</a:t>
            </a:r>
          </a:p>
          <a:p>
            <a:r>
              <a:rPr lang="en-GB" sz="1200" b="1" i="1" kern="1200" dirty="0">
                <a:solidFill>
                  <a:schemeClr val="tx1"/>
                </a:solidFill>
                <a:effectLst/>
                <a:latin typeface="+mn-lt"/>
                <a:ea typeface="+mn-ea"/>
                <a:cs typeface="+mn-cs"/>
              </a:rPr>
              <a:t>Development:</a:t>
            </a:r>
            <a:endParaRPr lang="en-GB" sz="1200" b="0" i="0" kern="1200" dirty="0">
              <a:solidFill>
                <a:schemeClr val="tx1"/>
              </a:solidFill>
              <a:effectLst/>
              <a:latin typeface="+mn-lt"/>
              <a:ea typeface="+mn-ea"/>
              <a:cs typeface="+mn-cs"/>
            </a:endParaRPr>
          </a:p>
          <a:p>
            <a:pPr lvl="1"/>
            <a:r>
              <a:rPr lang="en-GB" sz="1200" b="0" i="0" kern="1200" dirty="0">
                <a:solidFill>
                  <a:schemeClr val="tx1"/>
                </a:solidFill>
                <a:effectLst/>
                <a:latin typeface="+mn-lt"/>
                <a:ea typeface="+mn-ea"/>
                <a:cs typeface="+mn-cs"/>
              </a:rPr>
              <a:t>Developing &amp; building applications across many different host 0Ss and infrastructure</a:t>
            </a:r>
          </a:p>
          <a:p>
            <a:r>
              <a:rPr lang="en-GB" sz="1200" b="1" i="1" kern="1200" dirty="0">
                <a:solidFill>
                  <a:schemeClr val="tx1"/>
                </a:solidFill>
                <a:effectLst/>
                <a:latin typeface="+mn-lt"/>
                <a:ea typeface="+mn-ea"/>
                <a:cs typeface="+mn-cs"/>
              </a:rPr>
              <a:t>Building out CI/CD pipelines:</a:t>
            </a:r>
            <a:endParaRPr lang="en-GB" sz="1200" b="0" i="0" kern="1200" dirty="0">
              <a:solidFill>
                <a:schemeClr val="tx1"/>
              </a:solidFill>
              <a:effectLst/>
              <a:latin typeface="+mn-lt"/>
              <a:ea typeface="+mn-ea"/>
              <a:cs typeface="+mn-cs"/>
            </a:endParaRPr>
          </a:p>
          <a:p>
            <a:pPr lvl="1"/>
            <a:r>
              <a:rPr lang="en-GB" sz="1200" b="0" i="0" kern="1200" dirty="0">
                <a:solidFill>
                  <a:schemeClr val="tx1"/>
                </a:solidFill>
                <a:effectLst/>
                <a:latin typeface="+mn-lt"/>
                <a:ea typeface="+mn-ea"/>
                <a:cs typeface="+mn-cs"/>
              </a:rPr>
              <a:t>Encouraging a more productive &amp; agile developer environment in the DevOps industry</a:t>
            </a:r>
          </a:p>
          <a:p>
            <a:pPr lvl="1"/>
            <a:r>
              <a:rPr lang="en-GB" sz="1200" b="0" i="0" kern="1200" dirty="0">
                <a:solidFill>
                  <a:schemeClr val="tx1"/>
                </a:solidFill>
                <a:effectLst/>
                <a:latin typeface="+mn-lt"/>
                <a:ea typeface="+mn-ea"/>
                <a:cs typeface="+mn-cs"/>
              </a:rPr>
              <a:t>Consistent container image </a:t>
            </a:r>
            <a:r>
              <a:rPr lang="en-GB" sz="1200" b="0" i="0" kern="1200" dirty="0" err="1">
                <a:solidFill>
                  <a:schemeClr val="tx1"/>
                </a:solidFill>
                <a:effectLst/>
                <a:latin typeface="+mn-lt"/>
                <a:ea typeface="+mn-ea"/>
                <a:cs typeface="+mn-cs"/>
              </a:rPr>
              <a:t>moveing</a:t>
            </a:r>
            <a:r>
              <a:rPr lang="en-GB" sz="1200" b="0" i="0" kern="1200" dirty="0">
                <a:solidFill>
                  <a:schemeClr val="tx1"/>
                </a:solidFill>
                <a:effectLst/>
                <a:latin typeface="+mn-lt"/>
                <a:ea typeface="+mn-ea"/>
                <a:cs typeface="+mn-cs"/>
              </a:rPr>
              <a:t> through the pipeline</a:t>
            </a:r>
          </a:p>
          <a:p>
            <a:pPr lvl="1"/>
            <a:r>
              <a:rPr lang="en-GB" sz="1200" b="0" i="0" kern="1200" dirty="0">
                <a:solidFill>
                  <a:schemeClr val="tx1"/>
                </a:solidFill>
                <a:effectLst/>
                <a:latin typeface="+mn-lt"/>
                <a:ea typeface="+mn-ea"/>
                <a:cs typeface="+mn-cs"/>
              </a:rPr>
              <a:t>Preventing "it worked in dev" syndrome</a:t>
            </a:r>
          </a:p>
          <a:p>
            <a:r>
              <a:rPr lang="en-GB" sz="1200" b="1" i="1" kern="1200" dirty="0">
                <a:solidFill>
                  <a:schemeClr val="tx1"/>
                </a:solidFill>
                <a:effectLst/>
                <a:latin typeface="+mn-lt"/>
                <a:ea typeface="+mn-ea"/>
                <a:cs typeface="+mn-cs"/>
              </a:rPr>
              <a:t>Application Modernization &amp; Portability:</a:t>
            </a:r>
            <a:endParaRPr lang="en-GB" sz="1200" b="0" i="0" kern="1200" dirty="0">
              <a:solidFill>
                <a:schemeClr val="tx1"/>
              </a:solidFill>
              <a:effectLst/>
              <a:latin typeface="+mn-lt"/>
              <a:ea typeface="+mn-ea"/>
              <a:cs typeface="+mn-cs"/>
            </a:endParaRPr>
          </a:p>
          <a:p>
            <a:pPr lvl="1"/>
            <a:r>
              <a:rPr lang="en-GB" sz="1200" b="0" i="0" kern="1200" dirty="0">
                <a:solidFill>
                  <a:schemeClr val="tx1"/>
                </a:solidFill>
                <a:effectLst/>
                <a:latin typeface="+mn-lt"/>
                <a:ea typeface="+mn-ea"/>
                <a:cs typeface="+mn-cs"/>
              </a:rPr>
              <a:t>Used highly when moving application from on-prem to the cloud</a:t>
            </a:r>
          </a:p>
          <a:p>
            <a:r>
              <a:rPr lang="en-GB" sz="1200" b="0" i="0" kern="1200" dirty="0">
                <a:solidFill>
                  <a:schemeClr val="tx1"/>
                </a:solidFill>
                <a:effectLst/>
                <a:latin typeface="+mn-lt"/>
                <a:ea typeface="+mn-ea"/>
                <a:cs typeface="+mn-cs"/>
              </a:rPr>
              <a:t>In organizations that adopt Docker, deployments tend to increase steadily in scale long after the initial rollout. Deployments are also growing faster than they have in the past—the average size of a 10-month-old Docker deployment has increased 75% since last year.</a:t>
            </a: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Some businesses you may have heard of that have evolved from monolithic infrastructure to microservices in order to handle large volumes of data more </a:t>
            </a:r>
            <a:r>
              <a:rPr lang="en-GB" sz="1200" b="0" i="0" kern="1200" dirty="0" err="1">
                <a:solidFill>
                  <a:schemeClr val="tx1"/>
                </a:solidFill>
                <a:effectLst/>
                <a:latin typeface="+mn-lt"/>
                <a:ea typeface="+mn-ea"/>
                <a:cs typeface="+mn-cs"/>
              </a:rPr>
              <a:t>effciently</a:t>
            </a:r>
            <a:r>
              <a:rPr lang="en-GB" sz="1200" b="0" i="0" kern="1200" dirty="0">
                <a:solidFill>
                  <a:schemeClr val="tx1"/>
                </a:solidFill>
                <a:effectLst/>
                <a:latin typeface="+mn-lt"/>
                <a:ea typeface="+mn-ea"/>
                <a:cs typeface="+mn-cs"/>
              </a:rPr>
              <a:t> include Netflix, SoundCloud, Amazon &amp; Twitter.</a:t>
            </a:r>
          </a:p>
          <a:p>
            <a:endParaRPr lang="en-GB" sz="1200" b="0" i="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96BADEAF-A4DB-834F-97D3-50AF8A12DCCB}" type="slidenum">
              <a:rPr lang="en-US" smtClean="0"/>
              <a:t>10</a:t>
            </a:fld>
            <a:endParaRPr lang="en-US"/>
          </a:p>
        </p:txBody>
      </p:sp>
    </p:spTree>
    <p:extLst>
      <p:ext uri="{BB962C8B-B14F-4D97-AF65-F5344CB8AC3E}">
        <p14:creationId xmlns:p14="http://schemas.microsoft.com/office/powerpoint/2010/main" val="15833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448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214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3133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6/7/19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57702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8441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798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920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6/7/19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6624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9080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6/7/19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813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6/7/19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388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6/7/19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009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6/7/19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7307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6/7/19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233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6/7/19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534830"/>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shalad95/WHCHelsinkiWorkshop/blob/master/Workshops/ContainerWorkshop1/EnvironmentSetUp.md"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EBA2-4C72-B646-A920-C331509D2AE3}"/>
              </a:ext>
            </a:extLst>
          </p:cNvPr>
          <p:cNvSpPr>
            <a:spLocks noGrp="1"/>
          </p:cNvSpPr>
          <p:nvPr>
            <p:ph type="ctrTitle"/>
          </p:nvPr>
        </p:nvSpPr>
        <p:spPr/>
        <p:txBody>
          <a:bodyPr/>
          <a:lstStyle/>
          <a:p>
            <a:r>
              <a:rPr lang="en-US" b="0" dirty="0">
                <a:latin typeface="Arial" panose="020B0604020202020204" pitchFamily="34" charset="0"/>
                <a:cs typeface="Arial" panose="020B0604020202020204" pitchFamily="34" charset="0"/>
              </a:rPr>
              <a:t>WHC Container Workshop</a:t>
            </a:r>
            <a:br>
              <a:rPr lang="en-US" b="0" dirty="0">
                <a:latin typeface="Arial" panose="020B0604020202020204" pitchFamily="34" charset="0"/>
                <a:cs typeface="Arial" panose="020B0604020202020204" pitchFamily="34" charset="0"/>
              </a:rPr>
            </a:br>
            <a:r>
              <a:rPr lang="en-US" sz="4400" b="0" dirty="0">
                <a:latin typeface="Arial" panose="020B0604020202020204" pitchFamily="34" charset="0"/>
                <a:cs typeface="Arial" panose="020B0604020202020204" pitchFamily="34" charset="0"/>
              </a:rPr>
              <a:t>Helsinki June 2019</a:t>
            </a:r>
          </a:p>
        </p:txBody>
      </p:sp>
      <p:sp>
        <p:nvSpPr>
          <p:cNvPr id="3" name="Subtitle 2">
            <a:extLst>
              <a:ext uri="{FF2B5EF4-FFF2-40B4-BE49-F238E27FC236}">
                <a16:creationId xmlns:a16="http://schemas.microsoft.com/office/drawing/2014/main" id="{DC1C7882-647C-7D44-BE45-2E5813F40736}"/>
              </a:ext>
            </a:extLst>
          </p:cNvPr>
          <p:cNvSpPr>
            <a:spLocks noGrp="1"/>
          </p:cNvSpPr>
          <p:nvPr>
            <p:ph type="subTitle" idx="1"/>
          </p:nvPr>
        </p:nvSpPr>
        <p:spPr>
          <a:xfrm>
            <a:off x="810001" y="5280846"/>
            <a:ext cx="10572000" cy="1577154"/>
          </a:xfrm>
        </p:spPr>
        <p:txBody>
          <a:bodyPr>
            <a:normAutofit/>
          </a:bodyPr>
          <a:lstStyle/>
          <a:p>
            <a:r>
              <a:rPr lang="en-US" dirty="0" err="1">
                <a:latin typeface="Arial" panose="020B0604020202020204" pitchFamily="34" charset="0"/>
                <a:cs typeface="Arial" panose="020B0604020202020204" pitchFamily="34" charset="0"/>
              </a:rPr>
              <a:t>Iovana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Pavlovici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Nisha Lad @nlad95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Maddie </a:t>
            </a:r>
            <a:r>
              <a:rPr lang="en-US" dirty="0" err="1">
                <a:latin typeface="Arial" panose="020B0604020202020204" pitchFamily="34" charset="0"/>
                <a:cs typeface="Arial" panose="020B0604020202020204" pitchFamily="34" charset="0"/>
              </a:rPr>
              <a:t>Patrichi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err="1">
                <a:latin typeface="Arial" panose="020B0604020202020204" pitchFamily="34" charset="0"/>
                <a:cs typeface="Arial" panose="020B0604020202020204" pitchFamily="34" charset="0"/>
              </a:rPr>
              <a:t>Erno</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Venäläinen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92B0711F-E282-BB4E-AED6-A94A9E2B7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2351" y="435429"/>
            <a:ext cx="2166562" cy="1819912"/>
          </a:xfrm>
          <a:prstGeom prst="rect">
            <a:avLst/>
          </a:prstGeom>
        </p:spPr>
      </p:pic>
      <p:pic>
        <p:nvPicPr>
          <p:cNvPr id="21" name="Picture 20">
            <a:extLst>
              <a:ext uri="{FF2B5EF4-FFF2-40B4-BE49-F238E27FC236}">
                <a16:creationId xmlns:a16="http://schemas.microsoft.com/office/drawing/2014/main" id="{6368D17C-F6CF-9740-A5BE-12BC323A2A3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4048">
                        <a14:foregroundMark x1="88690" y1="24054" x2="94881" y2="39730"/>
                        <a14:foregroundMark x1="94881" y1="39730" x2="96667" y2="59730"/>
                        <a14:foregroundMark x1="96667" y1="59730" x2="90952" y2="75946"/>
                        <a14:foregroundMark x1="90952" y1="75946" x2="88690" y2="34865"/>
                        <a14:foregroundMark x1="88690" y1="34865" x2="94048" y2="36216"/>
                      </a14:backgroundRemoval>
                    </a14:imgEffect>
                  </a14:imgLayer>
                </a14:imgProps>
              </a:ext>
            </a:extLst>
          </a:blip>
          <a:stretch>
            <a:fillRect/>
          </a:stretch>
        </p:blipFill>
        <p:spPr>
          <a:xfrm>
            <a:off x="6486525" y="1449147"/>
            <a:ext cx="5334000" cy="2349500"/>
          </a:xfrm>
          <a:prstGeom prst="rect">
            <a:avLst/>
          </a:prstGeom>
          <a:noFill/>
        </p:spPr>
      </p:pic>
    </p:spTree>
    <p:extLst>
      <p:ext uri="{BB962C8B-B14F-4D97-AF65-F5344CB8AC3E}">
        <p14:creationId xmlns:p14="http://schemas.microsoft.com/office/powerpoint/2010/main" val="968875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A807-5D96-7247-8E44-1A837587F46E}"/>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Why use Containers?</a:t>
            </a:r>
          </a:p>
        </p:txBody>
      </p:sp>
      <p:sp>
        <p:nvSpPr>
          <p:cNvPr id="3" name="Content Placeholder 2">
            <a:extLst>
              <a:ext uri="{FF2B5EF4-FFF2-40B4-BE49-F238E27FC236}">
                <a16:creationId xmlns:a16="http://schemas.microsoft.com/office/drawing/2014/main" id="{C1BFAAA7-428C-6F40-9EC2-011C003A809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9C87041-FDF7-AB4F-B9D5-2C1E3D94FA53}"/>
              </a:ext>
            </a:extLst>
          </p:cNvPr>
          <p:cNvPicPr>
            <a:picLocks noChangeAspect="1"/>
          </p:cNvPicPr>
          <p:nvPr/>
        </p:nvPicPr>
        <p:blipFill rotWithShape="1">
          <a:blip r:embed="rId3"/>
          <a:srcRect b="3039"/>
          <a:stretch/>
        </p:blipFill>
        <p:spPr>
          <a:xfrm>
            <a:off x="1955800" y="1876694"/>
            <a:ext cx="8110964" cy="4766994"/>
          </a:xfrm>
          <a:prstGeom prst="rect">
            <a:avLst/>
          </a:prstGeom>
        </p:spPr>
      </p:pic>
      <p:sp>
        <p:nvSpPr>
          <p:cNvPr id="6" name="Subtitle 2">
            <a:extLst>
              <a:ext uri="{FF2B5EF4-FFF2-40B4-BE49-F238E27FC236}">
                <a16:creationId xmlns:a16="http://schemas.microsoft.com/office/drawing/2014/main" id="{A74C7CFE-118C-054A-95BC-EF49DDC0BD65}"/>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577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C67C-9885-3E42-B290-5DFF39284F3A}"/>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How Netflix uses containers:</a:t>
            </a:r>
          </a:p>
        </p:txBody>
      </p:sp>
      <p:sp>
        <p:nvSpPr>
          <p:cNvPr id="3" name="Content Placeholder 2">
            <a:extLst>
              <a:ext uri="{FF2B5EF4-FFF2-40B4-BE49-F238E27FC236}">
                <a16:creationId xmlns:a16="http://schemas.microsoft.com/office/drawing/2014/main" id="{F977CADD-A254-DF4D-B6EC-DF099C145BD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1CD4B84-0866-6043-8AB0-0C4BECEE9005}"/>
              </a:ext>
            </a:extLst>
          </p:cNvPr>
          <p:cNvPicPr>
            <a:picLocks noChangeAspect="1"/>
          </p:cNvPicPr>
          <p:nvPr/>
        </p:nvPicPr>
        <p:blipFill rotWithShape="1">
          <a:blip r:embed="rId3"/>
          <a:srcRect t="4638" r="5891" b="4166"/>
          <a:stretch/>
        </p:blipFill>
        <p:spPr>
          <a:xfrm>
            <a:off x="1644431" y="1900238"/>
            <a:ext cx="8643254" cy="4699829"/>
          </a:xfrm>
          <a:prstGeom prst="rect">
            <a:avLst/>
          </a:prstGeom>
        </p:spPr>
      </p:pic>
      <p:sp>
        <p:nvSpPr>
          <p:cNvPr id="6" name="Subtitle 2">
            <a:extLst>
              <a:ext uri="{FF2B5EF4-FFF2-40B4-BE49-F238E27FC236}">
                <a16:creationId xmlns:a16="http://schemas.microsoft.com/office/drawing/2014/main" id="{97E49767-CDB9-E542-BDDF-476D105014EA}"/>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848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293D5-A438-AA41-B5FC-CDC4005BDD9F}"/>
              </a:ext>
            </a:extLst>
          </p:cNvPr>
          <p:cNvSpPr>
            <a:spLocks noGrp="1"/>
          </p:cNvSpPr>
          <p:nvPr>
            <p:ph idx="1"/>
          </p:nvPr>
        </p:nvSpPr>
        <p:spPr>
          <a:xfrm>
            <a:off x="1371599" y="2222287"/>
            <a:ext cx="9618453" cy="3636511"/>
          </a:xfrm>
        </p:spPr>
        <p:txBody>
          <a:bodyPr>
            <a:normAutofit/>
          </a:bodyPr>
          <a:lstStyle/>
          <a:p>
            <a:r>
              <a:rPr lang="en-GB" sz="3200" dirty="0">
                <a:latin typeface="Arial" panose="020B0604020202020204" pitchFamily="34" charset="0"/>
                <a:cs typeface="Arial" panose="020B0604020202020204" pitchFamily="34" charset="0"/>
              </a:rPr>
              <a:t>Environment setup &amp; prerequisites</a:t>
            </a:r>
          </a:p>
          <a:p>
            <a:r>
              <a:rPr lang="en-GB" sz="3200" u="sng" dirty="0">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https://github.com/nishalad95/WHCHelsinkiWorkshop/blob/master/Workshops/ContainerWorkshop1/EnvironmentSetUp.md</a:t>
            </a:r>
            <a:endParaRPr lang="en-US" sz="3200" u="sng"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A29CC53B-42D0-D946-B99C-9F569C0CABC2}"/>
              </a:ext>
            </a:extLst>
          </p:cNvPr>
          <p:cNvSpPr txBox="1">
            <a:spLocks/>
          </p:cNvSpPr>
          <p:nvPr/>
        </p:nvSpPr>
        <p:spPr>
          <a:xfrm>
            <a:off x="962400" y="599588"/>
            <a:ext cx="10571998" cy="970450"/>
          </a:xfrm>
          <a:prstGeom prst="rect">
            <a:avLst/>
          </a:prstGeom>
          <a:effectLst>
            <a:outerShdw blurRad="50800" dir="14400000" sx="1000" sy="1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0" dirty="0">
                <a:latin typeface="Arial" panose="020B0604020202020204" pitchFamily="34" charset="0"/>
                <a:cs typeface="Arial" panose="020B0604020202020204" pitchFamily="34" charset="0"/>
              </a:rPr>
              <a:t>Let’s get started!</a:t>
            </a:r>
          </a:p>
        </p:txBody>
      </p:sp>
      <p:sp>
        <p:nvSpPr>
          <p:cNvPr id="6" name="Subtitle 2">
            <a:extLst>
              <a:ext uri="{FF2B5EF4-FFF2-40B4-BE49-F238E27FC236}">
                <a16:creationId xmlns:a16="http://schemas.microsoft.com/office/drawing/2014/main" id="{ED50D0C6-0477-F04E-BD21-0D798FD7AFAF}"/>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1993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9962A-FC08-5C4D-9716-F058953FCA1D}"/>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Orchestration &amp; </a:t>
            </a:r>
            <a:r>
              <a:rPr lang="en-US" b="0" dirty="0" err="1">
                <a:latin typeface="Arial" panose="020B0604020202020204" pitchFamily="34" charset="0"/>
                <a:cs typeface="Arial" panose="020B0604020202020204" pitchFamily="34" charset="0"/>
              </a:rPr>
              <a:t>Devops</a:t>
            </a:r>
            <a:endParaRPr lang="en-US" b="0"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51CC1CE-FBDB-C046-9012-23E9286A5B67}"/>
              </a:ext>
            </a:extLst>
          </p:cNvPr>
          <p:cNvSpPr>
            <a:spLocks noGrp="1"/>
          </p:cNvSpPr>
          <p:nvPr>
            <p:ph idx="1"/>
          </p:nvPr>
        </p:nvSpPr>
        <p:spPr/>
        <p:txBody>
          <a:bodyPr/>
          <a:lstStyle/>
          <a:p>
            <a:endParaRPr lang="en-US"/>
          </a:p>
        </p:txBody>
      </p:sp>
      <p:sp>
        <p:nvSpPr>
          <p:cNvPr id="4" name="Subtitle 2">
            <a:extLst>
              <a:ext uri="{FF2B5EF4-FFF2-40B4-BE49-F238E27FC236}">
                <a16:creationId xmlns:a16="http://schemas.microsoft.com/office/drawing/2014/main" id="{4CC87BE7-D3F2-DD4B-8282-C6F31EADEA17}"/>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746562D-77BB-3C40-9C90-9A036741F5E4}"/>
              </a:ext>
            </a:extLst>
          </p:cNvPr>
          <p:cNvPicPr>
            <a:picLocks noChangeAspect="1"/>
          </p:cNvPicPr>
          <p:nvPr/>
        </p:nvPicPr>
        <p:blipFill>
          <a:blip r:embed="rId2"/>
          <a:stretch>
            <a:fillRect/>
          </a:stretch>
        </p:blipFill>
        <p:spPr>
          <a:xfrm>
            <a:off x="615949" y="2859442"/>
            <a:ext cx="10960100" cy="2362200"/>
          </a:xfrm>
          <a:prstGeom prst="rect">
            <a:avLst/>
          </a:prstGeom>
        </p:spPr>
      </p:pic>
    </p:spTree>
    <p:extLst>
      <p:ext uri="{BB962C8B-B14F-4D97-AF65-F5344CB8AC3E}">
        <p14:creationId xmlns:p14="http://schemas.microsoft.com/office/powerpoint/2010/main" val="418387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5208-6368-8946-ACDF-100CC3948F7C}"/>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Kubernetes Primitives</a:t>
            </a:r>
          </a:p>
        </p:txBody>
      </p:sp>
      <p:sp>
        <p:nvSpPr>
          <p:cNvPr id="3" name="Content Placeholder 2">
            <a:extLst>
              <a:ext uri="{FF2B5EF4-FFF2-40B4-BE49-F238E27FC236}">
                <a16:creationId xmlns:a16="http://schemas.microsoft.com/office/drawing/2014/main" id="{7F1EC7B8-724B-4548-8C38-DC0FD2251E07}"/>
              </a:ext>
            </a:extLst>
          </p:cNvPr>
          <p:cNvSpPr>
            <a:spLocks noGrp="1"/>
          </p:cNvSpPr>
          <p:nvPr>
            <p:ph idx="1"/>
          </p:nvPr>
        </p:nvSpPr>
        <p:spPr/>
        <p:txBody>
          <a:bodyPr/>
          <a:lstStyle/>
          <a:p>
            <a:endParaRPr lang="en-US"/>
          </a:p>
        </p:txBody>
      </p:sp>
      <p:sp>
        <p:nvSpPr>
          <p:cNvPr id="4" name="Subtitle 2">
            <a:extLst>
              <a:ext uri="{FF2B5EF4-FFF2-40B4-BE49-F238E27FC236}">
                <a16:creationId xmlns:a16="http://schemas.microsoft.com/office/drawing/2014/main" id="{313012A9-B9D2-F742-97A6-F573FC67A937}"/>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C0E442C-8F39-5E43-81E2-5D43CB0BEE33}"/>
              </a:ext>
            </a:extLst>
          </p:cNvPr>
          <p:cNvPicPr>
            <a:picLocks noChangeAspect="1"/>
          </p:cNvPicPr>
          <p:nvPr/>
        </p:nvPicPr>
        <p:blipFill rotWithShape="1">
          <a:blip r:embed="rId2"/>
          <a:srcRect l="1492" t="8679" r="1745" b="5497"/>
          <a:stretch/>
        </p:blipFill>
        <p:spPr>
          <a:xfrm>
            <a:off x="1437735" y="2365385"/>
            <a:ext cx="9316528" cy="3712219"/>
          </a:xfrm>
          <a:prstGeom prst="rect">
            <a:avLst/>
          </a:prstGeom>
        </p:spPr>
      </p:pic>
    </p:spTree>
    <p:extLst>
      <p:ext uri="{BB962C8B-B14F-4D97-AF65-F5344CB8AC3E}">
        <p14:creationId xmlns:p14="http://schemas.microsoft.com/office/powerpoint/2010/main" val="377864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5208-6368-8946-ACDF-100CC3948F7C}"/>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Kubernetes Primitives</a:t>
            </a:r>
          </a:p>
        </p:txBody>
      </p:sp>
      <p:sp>
        <p:nvSpPr>
          <p:cNvPr id="3" name="Content Placeholder 2">
            <a:extLst>
              <a:ext uri="{FF2B5EF4-FFF2-40B4-BE49-F238E27FC236}">
                <a16:creationId xmlns:a16="http://schemas.microsoft.com/office/drawing/2014/main" id="{7F1EC7B8-724B-4548-8C38-DC0FD2251E07}"/>
              </a:ext>
            </a:extLst>
          </p:cNvPr>
          <p:cNvSpPr>
            <a:spLocks noGrp="1"/>
          </p:cNvSpPr>
          <p:nvPr>
            <p:ph idx="1"/>
          </p:nvPr>
        </p:nvSpPr>
        <p:spPr/>
        <p:txBody>
          <a:bodyPr/>
          <a:lstStyle/>
          <a:p>
            <a:endParaRPr lang="en-US"/>
          </a:p>
        </p:txBody>
      </p:sp>
      <p:sp>
        <p:nvSpPr>
          <p:cNvPr id="4" name="Subtitle 2">
            <a:extLst>
              <a:ext uri="{FF2B5EF4-FFF2-40B4-BE49-F238E27FC236}">
                <a16:creationId xmlns:a16="http://schemas.microsoft.com/office/drawing/2014/main" id="{313012A9-B9D2-F742-97A6-F573FC67A937}"/>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C3AA88D-EBAD-AF41-9A52-EFFB9DC2A293}"/>
              </a:ext>
            </a:extLst>
          </p:cNvPr>
          <p:cNvPicPr>
            <a:picLocks noChangeAspect="1"/>
          </p:cNvPicPr>
          <p:nvPr/>
        </p:nvPicPr>
        <p:blipFill rotWithShape="1">
          <a:blip r:embed="rId2"/>
          <a:srcRect t="6929" b="7376"/>
          <a:stretch/>
        </p:blipFill>
        <p:spPr>
          <a:xfrm>
            <a:off x="2837371" y="1912691"/>
            <a:ext cx="6082342" cy="4770374"/>
          </a:xfrm>
          <a:prstGeom prst="rect">
            <a:avLst/>
          </a:prstGeom>
        </p:spPr>
      </p:pic>
    </p:spTree>
    <p:extLst>
      <p:ext uri="{BB962C8B-B14F-4D97-AF65-F5344CB8AC3E}">
        <p14:creationId xmlns:p14="http://schemas.microsoft.com/office/powerpoint/2010/main" val="11107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5208-6368-8946-ACDF-100CC3948F7C}"/>
              </a:ext>
            </a:extLst>
          </p:cNvPr>
          <p:cNvSpPr>
            <a:spLocks noGrp="1"/>
          </p:cNvSpPr>
          <p:nvPr>
            <p:ph type="title"/>
          </p:nvPr>
        </p:nvSpPr>
        <p:spPr/>
        <p:txBody>
          <a:bodyPr/>
          <a:lstStyle/>
          <a:p>
            <a:r>
              <a:rPr lang="en-US" dirty="0"/>
              <a:t>Kubernetes Primitives</a:t>
            </a:r>
          </a:p>
        </p:txBody>
      </p:sp>
      <p:sp>
        <p:nvSpPr>
          <p:cNvPr id="8" name="Content Placeholder 7">
            <a:extLst>
              <a:ext uri="{FF2B5EF4-FFF2-40B4-BE49-F238E27FC236}">
                <a16:creationId xmlns:a16="http://schemas.microsoft.com/office/drawing/2014/main" id="{E2FD3237-7869-4D4B-BECB-4EC0E0B50966}"/>
              </a:ext>
            </a:extLst>
          </p:cNvPr>
          <p:cNvSpPr>
            <a:spLocks noGrp="1"/>
          </p:cNvSpPr>
          <p:nvPr>
            <p:ph idx="1"/>
          </p:nvPr>
        </p:nvSpPr>
        <p:spPr/>
        <p:txBody>
          <a:bodyPr/>
          <a:lstStyle/>
          <a:p>
            <a:endParaRPr lang="en-US"/>
          </a:p>
        </p:txBody>
      </p:sp>
      <p:sp>
        <p:nvSpPr>
          <p:cNvPr id="4" name="Subtitle 2">
            <a:extLst>
              <a:ext uri="{FF2B5EF4-FFF2-40B4-BE49-F238E27FC236}">
                <a16:creationId xmlns:a16="http://schemas.microsoft.com/office/drawing/2014/main" id="{313012A9-B9D2-F742-97A6-F573FC67A937}"/>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D2E2082-AA16-774C-93F0-E009F18AF7E0}"/>
              </a:ext>
            </a:extLst>
          </p:cNvPr>
          <p:cNvPicPr>
            <a:picLocks noChangeAspect="1"/>
          </p:cNvPicPr>
          <p:nvPr/>
        </p:nvPicPr>
        <p:blipFill>
          <a:blip r:embed="rId2"/>
          <a:stretch>
            <a:fillRect/>
          </a:stretch>
        </p:blipFill>
        <p:spPr>
          <a:xfrm>
            <a:off x="0" y="-1"/>
            <a:ext cx="12335774" cy="6934003"/>
          </a:xfrm>
          <a:prstGeom prst="rect">
            <a:avLst/>
          </a:prstGeom>
        </p:spPr>
      </p:pic>
    </p:spTree>
    <p:extLst>
      <p:ext uri="{BB962C8B-B14F-4D97-AF65-F5344CB8AC3E}">
        <p14:creationId xmlns:p14="http://schemas.microsoft.com/office/powerpoint/2010/main" val="3948925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CEBA2-4C72-B646-A920-C331509D2AE3}"/>
              </a:ext>
            </a:extLst>
          </p:cNvPr>
          <p:cNvSpPr>
            <a:spLocks noGrp="1"/>
          </p:cNvSpPr>
          <p:nvPr>
            <p:ph type="ctrTitle"/>
          </p:nvPr>
        </p:nvSpPr>
        <p:spPr/>
        <p:txBody>
          <a:bodyPr/>
          <a:lstStyle/>
          <a:p>
            <a:r>
              <a:rPr lang="en-US" b="0" dirty="0">
                <a:latin typeface="Arial" panose="020B0604020202020204" pitchFamily="34" charset="0"/>
                <a:cs typeface="Arial" panose="020B0604020202020204" pitchFamily="34" charset="0"/>
              </a:rPr>
              <a:t>Thank You!</a:t>
            </a:r>
            <a:endParaRPr lang="en-US" sz="4400" b="0" dirty="0">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92B0711F-E282-BB4E-AED6-A94A9E2B71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2351" y="435429"/>
            <a:ext cx="2166562" cy="1819912"/>
          </a:xfrm>
          <a:prstGeom prst="rect">
            <a:avLst/>
          </a:prstGeom>
        </p:spPr>
      </p:pic>
      <p:pic>
        <p:nvPicPr>
          <p:cNvPr id="21" name="Picture 20">
            <a:extLst>
              <a:ext uri="{FF2B5EF4-FFF2-40B4-BE49-F238E27FC236}">
                <a16:creationId xmlns:a16="http://schemas.microsoft.com/office/drawing/2014/main" id="{6368D17C-F6CF-9740-A5BE-12BC323A2A3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4048">
                        <a14:foregroundMark x1="88690" y1="24054" x2="94881" y2="39730"/>
                        <a14:foregroundMark x1="94881" y1="39730" x2="96667" y2="59730"/>
                        <a14:foregroundMark x1="96667" y1="59730" x2="90952" y2="75946"/>
                        <a14:foregroundMark x1="90952" y1="75946" x2="88690" y2="34865"/>
                        <a14:foregroundMark x1="88690" y1="34865" x2="94048" y2="36216"/>
                      </a14:backgroundRemoval>
                    </a14:imgEffect>
                  </a14:imgLayer>
                </a14:imgProps>
              </a:ext>
            </a:extLst>
          </a:blip>
          <a:stretch>
            <a:fillRect/>
          </a:stretch>
        </p:blipFill>
        <p:spPr>
          <a:xfrm>
            <a:off x="6486525" y="1449147"/>
            <a:ext cx="5334000" cy="2349500"/>
          </a:xfrm>
          <a:prstGeom prst="rect">
            <a:avLst/>
          </a:prstGeom>
          <a:noFill/>
        </p:spPr>
      </p:pic>
    </p:spTree>
    <p:extLst>
      <p:ext uri="{BB962C8B-B14F-4D97-AF65-F5344CB8AC3E}">
        <p14:creationId xmlns:p14="http://schemas.microsoft.com/office/powerpoint/2010/main" val="74342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F08A0-FC55-1F42-AAE0-27285104AB57}"/>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Poll</a:t>
            </a:r>
          </a:p>
        </p:txBody>
      </p:sp>
      <p:sp>
        <p:nvSpPr>
          <p:cNvPr id="3" name="Content Placeholder 2">
            <a:extLst>
              <a:ext uri="{FF2B5EF4-FFF2-40B4-BE49-F238E27FC236}">
                <a16:creationId xmlns:a16="http://schemas.microsoft.com/office/drawing/2014/main" id="{9A509CB9-03B2-B145-BE9D-DB8662249B45}"/>
              </a:ext>
            </a:extLst>
          </p:cNvPr>
          <p:cNvSpPr>
            <a:spLocks noGrp="1"/>
          </p:cNvSpPr>
          <p:nvPr>
            <p:ph idx="1"/>
          </p:nvPr>
        </p:nvSpPr>
        <p:spPr>
          <a:xfrm>
            <a:off x="827424" y="2193712"/>
            <a:ext cx="10554574" cy="3636511"/>
          </a:xfrm>
        </p:spPr>
        <p:txBody>
          <a:bodyPr/>
          <a:lstStyle/>
          <a:p>
            <a:r>
              <a:rPr lang="en-US" dirty="0">
                <a:latin typeface="Arial" panose="020B0604020202020204" pitchFamily="34" charset="0"/>
                <a:cs typeface="Arial" panose="020B0604020202020204" pitchFamily="34" charset="0"/>
              </a:rPr>
              <a:t>Who has heard about Containers, Docker &amp; Orchestration?</a:t>
            </a:r>
          </a:p>
          <a:p>
            <a:r>
              <a:rPr lang="en-US" dirty="0">
                <a:latin typeface="Arial" panose="020B0604020202020204" pitchFamily="34" charset="0"/>
                <a:cs typeface="Arial" panose="020B0604020202020204" pitchFamily="34" charset="0"/>
              </a:rPr>
              <a:t>Who has played around and used Containers &amp; Orchestration tools?</a:t>
            </a:r>
          </a:p>
          <a:p>
            <a:r>
              <a:rPr lang="en-US" dirty="0">
                <a:latin typeface="Arial" panose="020B0604020202020204" pitchFamily="34" charset="0"/>
                <a:cs typeface="Arial" panose="020B0604020202020204" pitchFamily="34" charset="0"/>
              </a:rPr>
              <a:t>Who is using these tools for real in industry?</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Why got you interested in this workshop?</a:t>
            </a:r>
          </a:p>
          <a:p>
            <a:r>
              <a:rPr lang="en-US" dirty="0">
                <a:latin typeface="Arial" panose="020B0604020202020204" pitchFamily="34" charset="0"/>
                <a:cs typeface="Arial" panose="020B0604020202020204" pitchFamily="34" charset="0"/>
              </a:rPr>
              <a:t>Who is using Mac OS, Ubuntu, Windows, anything else?</a:t>
            </a:r>
          </a:p>
        </p:txBody>
      </p:sp>
      <p:sp>
        <p:nvSpPr>
          <p:cNvPr id="4" name="Subtitle 2">
            <a:extLst>
              <a:ext uri="{FF2B5EF4-FFF2-40B4-BE49-F238E27FC236}">
                <a16:creationId xmlns:a16="http://schemas.microsoft.com/office/drawing/2014/main" id="{4FE516BF-6F0E-6F46-AA85-E806FD98C8FC}"/>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947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45CA-A0BF-D247-A6C4-91FA2A7AADF8}"/>
              </a:ext>
            </a:extLst>
          </p:cNvPr>
          <p:cNvSpPr>
            <a:spLocks noGrp="1"/>
          </p:cNvSpPr>
          <p:nvPr>
            <p:ph type="title"/>
          </p:nvPr>
        </p:nvSpPr>
        <p:spPr>
          <a:xfrm>
            <a:off x="452812" y="353581"/>
            <a:ext cx="10571998" cy="970450"/>
          </a:xfrm>
        </p:spPr>
        <p:txBody>
          <a:bodyPr/>
          <a:lstStyle/>
          <a:p>
            <a:r>
              <a:rPr lang="en-US" b="0" dirty="0">
                <a:latin typeface="Arial" panose="020B0604020202020204" pitchFamily="34" charset="0"/>
                <a:cs typeface="Arial" panose="020B0604020202020204" pitchFamily="34" charset="0"/>
              </a:rPr>
              <a:t>The Growth of the Tech Industry:</a:t>
            </a:r>
          </a:p>
        </p:txBody>
      </p:sp>
      <p:sp>
        <p:nvSpPr>
          <p:cNvPr id="7" name="Content Placeholder 2">
            <a:extLst>
              <a:ext uri="{FF2B5EF4-FFF2-40B4-BE49-F238E27FC236}">
                <a16:creationId xmlns:a16="http://schemas.microsoft.com/office/drawing/2014/main" id="{14650665-D3C8-884B-AF77-1E6C9D4B8658}"/>
              </a:ext>
            </a:extLst>
          </p:cNvPr>
          <p:cNvSpPr>
            <a:spLocks noGrp="1"/>
          </p:cNvSpPr>
          <p:nvPr>
            <p:ph idx="1"/>
          </p:nvPr>
        </p:nvSpPr>
        <p:spPr>
          <a:xfrm>
            <a:off x="783864" y="2851456"/>
            <a:ext cx="10554574" cy="2471737"/>
          </a:xfrm>
        </p:spPr>
        <p:txBody>
          <a:bodyPr anchor="t"/>
          <a:lstStyle/>
          <a:p>
            <a:r>
              <a:rPr lang="en-US" dirty="0">
                <a:latin typeface="Arial" panose="020B0604020202020204" pitchFamily="34" charset="0"/>
                <a:cs typeface="Arial" panose="020B0604020202020204" pitchFamily="34" charset="0"/>
              </a:rPr>
              <a:t>Large demand in software</a:t>
            </a:r>
          </a:p>
          <a:p>
            <a:r>
              <a:rPr lang="en-US" dirty="0">
                <a:latin typeface="Arial" panose="020B0604020202020204" pitchFamily="34" charset="0"/>
                <a:cs typeface="Arial" panose="020B0604020202020204" pitchFamily="34" charset="0"/>
              </a:rPr>
              <a:t>Pressure for companies and organizations to sell &amp; deliver innovative products</a:t>
            </a:r>
          </a:p>
          <a:p>
            <a:r>
              <a:rPr lang="en-GB" dirty="0">
                <a:latin typeface="Arial" panose="020B0604020202020204" pitchFamily="34" charset="0"/>
                <a:cs typeface="Arial" panose="020B0604020202020204" pitchFamily="34" charset="0"/>
              </a:rPr>
              <a:t>Significant change in how software is developed and deployed into production</a:t>
            </a:r>
          </a:p>
          <a:p>
            <a:r>
              <a:rPr lang="en-GB" dirty="0">
                <a:latin typeface="Arial" panose="020B0604020202020204" pitchFamily="34" charset="0"/>
                <a:cs typeface="Arial" panose="020B0604020202020204" pitchFamily="34" charset="0"/>
              </a:rPr>
              <a:t>Software design divided into smaller pieces</a:t>
            </a:r>
            <a:endParaRPr lang="en-US" dirty="0">
              <a:latin typeface="Arial" panose="020B0604020202020204" pitchFamily="34" charset="0"/>
              <a:cs typeface="Arial" panose="020B0604020202020204" pitchFamily="34" charset="0"/>
            </a:endParaRPr>
          </a:p>
        </p:txBody>
      </p:sp>
      <p:sp>
        <p:nvSpPr>
          <p:cNvPr id="8" name="Subtitle 2">
            <a:extLst>
              <a:ext uri="{FF2B5EF4-FFF2-40B4-BE49-F238E27FC236}">
                <a16:creationId xmlns:a16="http://schemas.microsoft.com/office/drawing/2014/main" id="{DC10E4E2-C88C-5544-97C5-17056ECAB352}"/>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7606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74F17-82F8-A543-87B9-012F05FB2C7A}"/>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Microservices:</a:t>
            </a:r>
          </a:p>
        </p:txBody>
      </p:sp>
      <p:sp>
        <p:nvSpPr>
          <p:cNvPr id="3" name="Content Placeholder 2">
            <a:extLst>
              <a:ext uri="{FF2B5EF4-FFF2-40B4-BE49-F238E27FC236}">
                <a16:creationId xmlns:a16="http://schemas.microsoft.com/office/drawing/2014/main" id="{38387229-CFCA-5149-AF00-4D9B2AE7B37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DABF94-2CDB-7A4B-99AE-F14DA15F4617}"/>
              </a:ext>
            </a:extLst>
          </p:cNvPr>
          <p:cNvPicPr>
            <a:picLocks noChangeAspect="1"/>
          </p:cNvPicPr>
          <p:nvPr/>
        </p:nvPicPr>
        <p:blipFill>
          <a:blip r:embed="rId3"/>
          <a:stretch>
            <a:fillRect/>
          </a:stretch>
        </p:blipFill>
        <p:spPr>
          <a:xfrm>
            <a:off x="1797358" y="2372148"/>
            <a:ext cx="8597283" cy="4157239"/>
          </a:xfrm>
          <a:prstGeom prst="rect">
            <a:avLst/>
          </a:prstGeom>
        </p:spPr>
      </p:pic>
      <p:sp>
        <p:nvSpPr>
          <p:cNvPr id="6" name="Subtitle 2">
            <a:extLst>
              <a:ext uri="{FF2B5EF4-FFF2-40B4-BE49-F238E27FC236}">
                <a16:creationId xmlns:a16="http://schemas.microsoft.com/office/drawing/2014/main" id="{8B003551-0256-C44E-B98B-245B8370C568}"/>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795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1D82F-1F97-2B4D-9ADF-34BDB676F84A}"/>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Microservices:</a:t>
            </a:r>
          </a:p>
        </p:txBody>
      </p:sp>
      <p:sp>
        <p:nvSpPr>
          <p:cNvPr id="3" name="Content Placeholder 2">
            <a:extLst>
              <a:ext uri="{FF2B5EF4-FFF2-40B4-BE49-F238E27FC236}">
                <a16:creationId xmlns:a16="http://schemas.microsoft.com/office/drawing/2014/main" id="{DFCACFF1-9342-B545-B0E0-1815A19FC5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8EF4B56-E0FB-2744-90F2-13483702E022}"/>
              </a:ext>
            </a:extLst>
          </p:cNvPr>
          <p:cNvPicPr>
            <a:picLocks noChangeAspect="1"/>
          </p:cNvPicPr>
          <p:nvPr/>
        </p:nvPicPr>
        <p:blipFill rotWithShape="1">
          <a:blip r:embed="rId3"/>
          <a:srcRect t="3375" b="17703"/>
          <a:stretch/>
        </p:blipFill>
        <p:spPr>
          <a:xfrm>
            <a:off x="828825" y="2517408"/>
            <a:ext cx="10534349" cy="3740517"/>
          </a:xfrm>
          <a:prstGeom prst="rect">
            <a:avLst/>
          </a:prstGeom>
        </p:spPr>
      </p:pic>
      <p:sp>
        <p:nvSpPr>
          <p:cNvPr id="6" name="Subtitle 2">
            <a:extLst>
              <a:ext uri="{FF2B5EF4-FFF2-40B4-BE49-F238E27FC236}">
                <a16:creationId xmlns:a16="http://schemas.microsoft.com/office/drawing/2014/main" id="{31ED8894-E0A9-B447-AF3A-4A98AE1AABB8}"/>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6874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4A924-8C4F-364E-8644-4DBBFB01DB61}"/>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Containers</a:t>
            </a:r>
          </a:p>
        </p:txBody>
      </p:sp>
      <p:sp>
        <p:nvSpPr>
          <p:cNvPr id="3" name="Content Placeholder 2">
            <a:extLst>
              <a:ext uri="{FF2B5EF4-FFF2-40B4-BE49-F238E27FC236}">
                <a16:creationId xmlns:a16="http://schemas.microsoft.com/office/drawing/2014/main" id="{E8FCD7F4-B91E-BE48-915E-CB2B949F2A59}"/>
              </a:ext>
            </a:extLst>
          </p:cNvPr>
          <p:cNvSpPr>
            <a:spLocks noGrp="1"/>
          </p:cNvSpPr>
          <p:nvPr>
            <p:ph idx="1"/>
          </p:nvPr>
        </p:nvSpPr>
        <p:spPr>
          <a:xfrm>
            <a:off x="796794" y="2499813"/>
            <a:ext cx="5806581" cy="3636511"/>
          </a:xfrm>
        </p:spPr>
        <p:txBody>
          <a:bodyPr anchor="t"/>
          <a:lstStyle/>
          <a:p>
            <a:r>
              <a:rPr lang="en-GB" dirty="0">
                <a:latin typeface="Arial" panose="020B0604020202020204" pitchFamily="34" charset="0"/>
                <a:cs typeface="Arial" panose="020B0604020202020204" pitchFamily="34" charset="0"/>
              </a:rPr>
              <a:t>Containers keep logically distinct pieces of software separate.</a:t>
            </a:r>
          </a:p>
          <a:p>
            <a:r>
              <a:rPr lang="en-GB" dirty="0">
                <a:latin typeface="Arial" panose="020B0604020202020204" pitchFamily="34" charset="0"/>
                <a:cs typeface="Arial" panose="020B0604020202020204" pitchFamily="34" charset="0"/>
              </a:rPr>
              <a:t>They can be built, deployed, maintained, managed and scaled on their own.</a:t>
            </a:r>
          </a:p>
          <a:p>
            <a:r>
              <a:rPr lang="en-GB" dirty="0">
                <a:latin typeface="Arial" panose="020B0604020202020204" pitchFamily="34" charset="0"/>
                <a:cs typeface="Arial" panose="020B0604020202020204" pitchFamily="34" charset="0"/>
              </a:rPr>
              <a:t>Docker is the dominant leader</a:t>
            </a:r>
          </a:p>
          <a:p>
            <a:r>
              <a:rPr lang="en-GB" dirty="0">
                <a:latin typeface="Arial" panose="020B0604020202020204" pitchFamily="34" charset="0"/>
                <a:cs typeface="Arial" panose="020B0604020202020204" pitchFamily="34" charset="0"/>
              </a:rPr>
              <a:t>Containers running across a distributed network</a:t>
            </a:r>
          </a:p>
          <a:p>
            <a:r>
              <a:rPr lang="en-GB" dirty="0">
                <a:latin typeface="Arial" panose="020B0604020202020204" pitchFamily="34" charset="0"/>
                <a:cs typeface="Arial" panose="020B0604020202020204" pitchFamily="34" charset="0"/>
              </a:rPr>
              <a:t>Kubernetes used for Container Orchestration</a:t>
            </a:r>
          </a:p>
          <a:p>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D12344C-CD23-964D-AD8B-3193B2C93012}"/>
              </a:ext>
            </a:extLst>
          </p:cNvPr>
          <p:cNvPicPr>
            <a:picLocks noChangeAspect="1"/>
          </p:cNvPicPr>
          <p:nvPr/>
        </p:nvPicPr>
        <p:blipFill>
          <a:blip r:embed="rId3"/>
          <a:stretch>
            <a:fillRect/>
          </a:stretch>
        </p:blipFill>
        <p:spPr>
          <a:xfrm>
            <a:off x="7289187" y="2190633"/>
            <a:ext cx="3920679" cy="2726300"/>
          </a:xfrm>
          <a:prstGeom prst="rect">
            <a:avLst/>
          </a:prstGeom>
        </p:spPr>
      </p:pic>
      <p:pic>
        <p:nvPicPr>
          <p:cNvPr id="6" name="Picture 5">
            <a:extLst>
              <a:ext uri="{FF2B5EF4-FFF2-40B4-BE49-F238E27FC236}">
                <a16:creationId xmlns:a16="http://schemas.microsoft.com/office/drawing/2014/main" id="{9A534F9B-91D7-A140-B92F-ADF36547B446}"/>
              </a:ext>
            </a:extLst>
          </p:cNvPr>
          <p:cNvPicPr>
            <a:picLocks noChangeAspect="1"/>
          </p:cNvPicPr>
          <p:nvPr/>
        </p:nvPicPr>
        <p:blipFill>
          <a:blip r:embed="rId4"/>
          <a:stretch>
            <a:fillRect/>
          </a:stretch>
        </p:blipFill>
        <p:spPr>
          <a:xfrm>
            <a:off x="6097847" y="4994599"/>
            <a:ext cx="5297359" cy="1141725"/>
          </a:xfrm>
          <a:prstGeom prst="rect">
            <a:avLst/>
          </a:prstGeom>
        </p:spPr>
      </p:pic>
      <p:sp>
        <p:nvSpPr>
          <p:cNvPr id="7" name="Subtitle 2">
            <a:extLst>
              <a:ext uri="{FF2B5EF4-FFF2-40B4-BE49-F238E27FC236}">
                <a16:creationId xmlns:a16="http://schemas.microsoft.com/office/drawing/2014/main" id="{FDF2C008-FAC5-D342-B0B9-41550CA08E18}"/>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3752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5FE3D-1CDF-3F4C-8FCC-7C2AAF85F126}"/>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E9E8089A-C67E-6E4F-9F8C-7BF695EA8313}"/>
              </a:ext>
            </a:extLst>
          </p:cNvPr>
          <p:cNvSpPr>
            <a:spLocks noGrp="1"/>
          </p:cNvSpPr>
          <p:nvPr>
            <p:ph idx="1"/>
          </p:nvPr>
        </p:nvSpPr>
        <p:spPr>
          <a:xfrm>
            <a:off x="647698" y="2252725"/>
            <a:ext cx="7372351" cy="4346576"/>
          </a:xfrm>
        </p:spPr>
        <p:txBody>
          <a:bodyPr>
            <a:normAutofit/>
          </a:bodyPr>
          <a:lstStyle/>
          <a:p>
            <a:r>
              <a:rPr lang="en-GB" sz="2200" dirty="0">
                <a:latin typeface="Arial" panose="020B0604020202020204" pitchFamily="34" charset="0"/>
                <a:cs typeface="Arial" panose="020B0604020202020204" pitchFamily="34" charset="0"/>
              </a:rPr>
              <a:t>Container Theory:</a:t>
            </a:r>
          </a:p>
          <a:p>
            <a:pPr lvl="1"/>
            <a:r>
              <a:rPr lang="en-GB" sz="1800" dirty="0">
                <a:latin typeface="Arial" panose="020B0604020202020204" pitchFamily="34" charset="0"/>
                <a:cs typeface="Arial" panose="020B0604020202020204" pitchFamily="34" charset="0"/>
              </a:rPr>
              <a:t>Container Architecture</a:t>
            </a:r>
          </a:p>
          <a:p>
            <a:pPr lvl="1"/>
            <a:r>
              <a:rPr lang="en-GB" sz="1800" dirty="0">
                <a:latin typeface="Arial" panose="020B0604020202020204" pitchFamily="34" charset="0"/>
                <a:cs typeface="Arial" panose="020B0604020202020204" pitchFamily="34" charset="0"/>
              </a:rPr>
              <a:t>Why are containers useful?</a:t>
            </a:r>
          </a:p>
          <a:p>
            <a:pPr lvl="1"/>
            <a:r>
              <a:rPr lang="en-GB" sz="1800" dirty="0">
                <a:latin typeface="Arial" panose="020B0604020202020204" pitchFamily="34" charset="0"/>
                <a:cs typeface="Arial" panose="020B0604020202020204" pitchFamily="34" charset="0"/>
              </a:rPr>
              <a:t>Terminology</a:t>
            </a:r>
          </a:p>
          <a:p>
            <a:pPr lvl="1"/>
            <a:r>
              <a:rPr lang="en-GB" sz="1800" dirty="0">
                <a:latin typeface="Arial" panose="020B0604020202020204" pitchFamily="34" charset="0"/>
                <a:cs typeface="Arial" panose="020B0604020202020204" pitchFamily="34" charset="0"/>
              </a:rPr>
              <a:t>Docker Security &amp; troubleshooting</a:t>
            </a:r>
          </a:p>
          <a:p>
            <a:r>
              <a:rPr lang="en-GB" sz="2200" dirty="0">
                <a:latin typeface="Arial" panose="020B0604020202020204" pitchFamily="34" charset="0"/>
                <a:cs typeface="Arial" panose="020B0604020202020204" pitchFamily="34" charset="0"/>
              </a:rPr>
              <a:t>Container Workshops:</a:t>
            </a:r>
          </a:p>
          <a:p>
            <a:pPr lvl="1"/>
            <a:r>
              <a:rPr lang="en-GB" sz="1800" dirty="0">
                <a:latin typeface="Arial" panose="020B0604020202020204" pitchFamily="34" charset="0"/>
                <a:cs typeface="Arial" panose="020B0604020202020204" pitchFamily="34" charset="0"/>
              </a:rPr>
              <a:t>Hello World with </a:t>
            </a:r>
            <a:r>
              <a:rPr lang="en-GB" sz="1800" dirty="0" err="1">
                <a:latin typeface="Arial" panose="020B0604020202020204" pitchFamily="34" charset="0"/>
                <a:cs typeface="Arial" panose="020B0604020202020204" pitchFamily="34" charset="0"/>
              </a:rPr>
              <a:t>Busybox</a:t>
            </a:r>
            <a:endParaRPr lang="en-GB" sz="1800" dirty="0">
              <a:latin typeface="Arial" panose="020B0604020202020204" pitchFamily="34" charset="0"/>
              <a:cs typeface="Arial" panose="020B0604020202020204" pitchFamily="34" charset="0"/>
            </a:endParaRPr>
          </a:p>
          <a:p>
            <a:pPr lvl="1"/>
            <a:r>
              <a:rPr lang="en-GB" sz="1800" dirty="0">
                <a:latin typeface="Arial" panose="020B0604020202020204" pitchFamily="34" charset="0"/>
                <a:cs typeface="Arial" panose="020B0604020202020204" pitchFamily="34" charset="0"/>
              </a:rPr>
              <a:t>Static sites &amp; </a:t>
            </a:r>
            <a:r>
              <a:rPr lang="en-GB" sz="1800" dirty="0" err="1">
                <a:latin typeface="Arial" panose="020B0604020202020204" pitchFamily="34" charset="0"/>
                <a:cs typeface="Arial" panose="020B0604020202020204" pitchFamily="34" charset="0"/>
              </a:rPr>
              <a:t>Dockerizing</a:t>
            </a:r>
            <a:r>
              <a:rPr lang="en-GB" sz="1800" dirty="0">
                <a:latin typeface="Arial" panose="020B0604020202020204" pitchFamily="34" charset="0"/>
                <a:cs typeface="Arial" panose="020B0604020202020204" pitchFamily="34" charset="0"/>
              </a:rPr>
              <a:t> web app</a:t>
            </a:r>
          </a:p>
          <a:p>
            <a:pPr lvl="1"/>
            <a:r>
              <a:rPr lang="en-GB" sz="1800" dirty="0" err="1">
                <a:latin typeface="Arial" panose="020B0604020202020204" pitchFamily="34" charset="0"/>
                <a:cs typeface="Arial" panose="020B0604020202020204" pitchFamily="34" charset="0"/>
              </a:rPr>
              <a:t>Dockerizing</a:t>
            </a:r>
            <a:r>
              <a:rPr lang="en-GB" sz="1800" dirty="0">
                <a:latin typeface="Arial" panose="020B0604020202020204" pitchFamily="34" charset="0"/>
                <a:cs typeface="Arial" panose="020B0604020202020204" pitchFamily="34" charset="0"/>
              </a:rPr>
              <a:t> your Node App</a:t>
            </a:r>
          </a:p>
        </p:txBody>
      </p:sp>
      <p:sp>
        <p:nvSpPr>
          <p:cNvPr id="6" name="Content Placeholder 2">
            <a:extLst>
              <a:ext uri="{FF2B5EF4-FFF2-40B4-BE49-F238E27FC236}">
                <a16:creationId xmlns:a16="http://schemas.microsoft.com/office/drawing/2014/main" id="{EAC7960A-DB06-A640-B92E-F6ED6AA84722}"/>
              </a:ext>
            </a:extLst>
          </p:cNvPr>
          <p:cNvSpPr txBox="1">
            <a:spLocks/>
          </p:cNvSpPr>
          <p:nvPr/>
        </p:nvSpPr>
        <p:spPr>
          <a:xfrm>
            <a:off x="6066671" y="2060461"/>
            <a:ext cx="5681664" cy="263100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2200" dirty="0">
                <a:latin typeface="Arial" panose="020B0604020202020204" pitchFamily="34" charset="0"/>
                <a:cs typeface="Arial" panose="020B0604020202020204" pitchFamily="34" charset="0"/>
              </a:rPr>
              <a:t>Orchestration Workshop:</a:t>
            </a:r>
          </a:p>
          <a:p>
            <a:pPr lvl="1"/>
            <a:r>
              <a:rPr lang="en-GB" sz="1800" dirty="0">
                <a:latin typeface="Arial" panose="020B0604020202020204" pitchFamily="34" charset="0"/>
                <a:cs typeface="Arial" panose="020B0604020202020204" pitchFamily="34" charset="0"/>
              </a:rPr>
              <a:t>Intro to Orchestration</a:t>
            </a:r>
          </a:p>
          <a:p>
            <a:pPr lvl="1"/>
            <a:r>
              <a:rPr lang="en-GB" sz="1800" dirty="0">
                <a:latin typeface="Arial" panose="020B0604020202020204" pitchFamily="34" charset="0"/>
                <a:cs typeface="Arial" panose="020B0604020202020204" pitchFamily="34" charset="0"/>
              </a:rPr>
              <a:t>Kubernetes Theory &amp; Architecture</a:t>
            </a:r>
          </a:p>
          <a:p>
            <a:pPr lvl="1"/>
            <a:r>
              <a:rPr lang="en-GB" sz="1800" dirty="0" err="1">
                <a:latin typeface="Arial" panose="020B0604020202020204" pitchFamily="34" charset="0"/>
                <a:cs typeface="Arial" panose="020B0604020202020204" pitchFamily="34" charset="0"/>
              </a:rPr>
              <a:t>Minikube</a:t>
            </a:r>
            <a:r>
              <a:rPr lang="en-GB" sz="1800" dirty="0">
                <a:latin typeface="Arial" panose="020B0604020202020204" pitchFamily="34" charset="0"/>
                <a:cs typeface="Arial" panose="020B0604020202020204" pitchFamily="34" charset="0"/>
              </a:rPr>
              <a:t> examples</a:t>
            </a:r>
          </a:p>
        </p:txBody>
      </p:sp>
      <p:sp>
        <p:nvSpPr>
          <p:cNvPr id="8" name="Subtitle 2">
            <a:extLst>
              <a:ext uri="{FF2B5EF4-FFF2-40B4-BE49-F238E27FC236}">
                <a16:creationId xmlns:a16="http://schemas.microsoft.com/office/drawing/2014/main" id="{591232C6-AC04-5347-9511-BFE991F7D666}"/>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015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6A30-104A-3F41-B9B2-B217DFB705E1}"/>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Container Theory</a:t>
            </a:r>
          </a:p>
        </p:txBody>
      </p:sp>
      <p:sp>
        <p:nvSpPr>
          <p:cNvPr id="3" name="Content Placeholder 2">
            <a:extLst>
              <a:ext uri="{FF2B5EF4-FFF2-40B4-BE49-F238E27FC236}">
                <a16:creationId xmlns:a16="http://schemas.microsoft.com/office/drawing/2014/main" id="{A5A493C4-C7A4-3840-8C46-8A4C577EAE51}"/>
              </a:ext>
            </a:extLst>
          </p:cNvPr>
          <p:cNvSpPr>
            <a:spLocks noGrp="1"/>
          </p:cNvSpPr>
          <p:nvPr>
            <p:ph idx="1"/>
          </p:nvPr>
        </p:nvSpPr>
        <p:spPr>
          <a:xfrm>
            <a:off x="801288" y="2356102"/>
            <a:ext cx="10554574" cy="3636511"/>
          </a:xfrm>
        </p:spPr>
        <p:txBody>
          <a:bodyPr anchor="t">
            <a:normAutofit lnSpcReduction="10000"/>
          </a:bodyPr>
          <a:lstStyle/>
          <a:p>
            <a:r>
              <a:rPr lang="en-GB" dirty="0">
                <a:latin typeface="Arial" panose="020B0604020202020204" pitchFamily="34" charset="0"/>
                <a:cs typeface="Arial" panose="020B0604020202020204" pitchFamily="34" charset="0"/>
              </a:rPr>
              <a:t>Allows developers to easily automate the deployment of their software application</a:t>
            </a:r>
          </a:p>
          <a:p>
            <a:r>
              <a:rPr lang="en-GB" dirty="0">
                <a:latin typeface="Arial" panose="020B0604020202020204" pitchFamily="34" charset="0"/>
                <a:cs typeface="Arial" panose="020B0604020202020204" pitchFamily="34" charset="0"/>
              </a:rPr>
              <a:t>Package an application with all of its dependencies into a standardized unit for software development</a:t>
            </a:r>
          </a:p>
          <a:p>
            <a:pPr lvl="1"/>
            <a:r>
              <a:rPr lang="en-GB" dirty="0">
                <a:latin typeface="Arial" panose="020B0604020202020204" pitchFamily="34" charset="0"/>
                <a:cs typeface="Arial" panose="020B0604020202020204" pitchFamily="34" charset="0"/>
              </a:rPr>
              <a:t>Source code</a:t>
            </a:r>
          </a:p>
          <a:p>
            <a:pPr lvl="1"/>
            <a:r>
              <a:rPr lang="en-GB" dirty="0">
                <a:latin typeface="Arial" panose="020B0604020202020204" pitchFamily="34" charset="0"/>
                <a:cs typeface="Arial" panose="020B0604020202020204" pitchFamily="34" charset="0"/>
              </a:rPr>
              <a:t>Libraries</a:t>
            </a:r>
          </a:p>
          <a:p>
            <a:pPr lvl="1"/>
            <a:r>
              <a:rPr lang="en-GB" dirty="0">
                <a:latin typeface="Arial" panose="020B0604020202020204" pitchFamily="34" charset="0"/>
                <a:cs typeface="Arial" panose="020B0604020202020204" pitchFamily="34" charset="0"/>
              </a:rPr>
              <a:t>Binary files</a:t>
            </a:r>
          </a:p>
          <a:p>
            <a:pPr lvl="1"/>
            <a:r>
              <a:rPr lang="en-GB" dirty="0">
                <a:latin typeface="Arial" panose="020B0604020202020204" pitchFamily="34" charset="0"/>
                <a:cs typeface="Arial" panose="020B0604020202020204" pitchFamily="34" charset="0"/>
              </a:rPr>
              <a:t>Other dependencies</a:t>
            </a:r>
          </a:p>
          <a:p>
            <a:r>
              <a:rPr lang="en-GB" dirty="0">
                <a:latin typeface="Arial" panose="020B0604020202020204" pitchFamily="34" charset="0"/>
                <a:cs typeface="Arial" panose="020B0604020202020204" pitchFamily="34" charset="0"/>
              </a:rPr>
              <a:t>Don’t get OS specific compilation errors</a:t>
            </a:r>
          </a:p>
          <a:p>
            <a:r>
              <a:rPr lang="en-GB" dirty="0">
                <a:latin typeface="Arial" panose="020B0604020202020204" pitchFamily="34" charset="0"/>
                <a:cs typeface="Arial" panose="020B0604020202020204" pitchFamily="34" charset="0"/>
              </a:rPr>
              <a:t>Lightweight on the kernel</a:t>
            </a:r>
          </a:p>
          <a:p>
            <a:r>
              <a:rPr lang="en-GB" dirty="0">
                <a:latin typeface="Arial" panose="020B0604020202020204" pitchFamily="34" charset="0"/>
                <a:cs typeface="Arial" panose="020B0604020202020204" pitchFamily="34" charset="0"/>
              </a:rPr>
              <a:t>Secure &amp; isolated</a:t>
            </a:r>
          </a:p>
        </p:txBody>
      </p:sp>
      <p:pic>
        <p:nvPicPr>
          <p:cNvPr id="4" name="Picture 3">
            <a:extLst>
              <a:ext uri="{FF2B5EF4-FFF2-40B4-BE49-F238E27FC236}">
                <a16:creationId xmlns:a16="http://schemas.microsoft.com/office/drawing/2014/main" id="{08F3316A-544E-A645-9E5F-6458D59189F1}"/>
              </a:ext>
            </a:extLst>
          </p:cNvPr>
          <p:cNvPicPr>
            <a:picLocks noChangeAspect="1"/>
          </p:cNvPicPr>
          <p:nvPr/>
        </p:nvPicPr>
        <p:blipFill rotWithShape="1">
          <a:blip r:embed="rId3"/>
          <a:srcRect t="18540"/>
          <a:stretch/>
        </p:blipFill>
        <p:spPr>
          <a:xfrm>
            <a:off x="5788793" y="2988527"/>
            <a:ext cx="6045466" cy="4259766"/>
          </a:xfrm>
          <a:prstGeom prst="rect">
            <a:avLst/>
          </a:prstGeom>
        </p:spPr>
      </p:pic>
      <p:sp>
        <p:nvSpPr>
          <p:cNvPr id="6" name="Subtitle 2">
            <a:extLst>
              <a:ext uri="{FF2B5EF4-FFF2-40B4-BE49-F238E27FC236}">
                <a16:creationId xmlns:a16="http://schemas.microsoft.com/office/drawing/2014/main" id="{775ABC1D-5D36-7A49-BEB7-30F26C81DC6D}"/>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465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F601-81A8-ED4F-A6BF-E6441450E070}"/>
              </a:ext>
            </a:extLst>
          </p:cNvPr>
          <p:cNvSpPr>
            <a:spLocks noGrp="1"/>
          </p:cNvSpPr>
          <p:nvPr>
            <p:ph type="title"/>
          </p:nvPr>
        </p:nvSpPr>
        <p:spPr/>
        <p:txBody>
          <a:bodyPr/>
          <a:lstStyle/>
          <a:p>
            <a:r>
              <a:rPr lang="en-US" b="0" dirty="0">
                <a:latin typeface="Arial" panose="020B0604020202020204" pitchFamily="34" charset="0"/>
                <a:cs typeface="Arial" panose="020B0604020202020204" pitchFamily="34" charset="0"/>
              </a:rPr>
              <a:t>VMs vs Containers</a:t>
            </a:r>
          </a:p>
        </p:txBody>
      </p:sp>
      <p:sp>
        <p:nvSpPr>
          <p:cNvPr id="3" name="Content Placeholder 2">
            <a:extLst>
              <a:ext uri="{FF2B5EF4-FFF2-40B4-BE49-F238E27FC236}">
                <a16:creationId xmlns:a16="http://schemas.microsoft.com/office/drawing/2014/main" id="{0D0D4973-75DC-0943-BA2F-A29D616CA8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BCC0495-DD71-A043-B342-613BF03D00FC}"/>
              </a:ext>
            </a:extLst>
          </p:cNvPr>
          <p:cNvPicPr>
            <a:picLocks noChangeAspect="1"/>
          </p:cNvPicPr>
          <p:nvPr/>
        </p:nvPicPr>
        <p:blipFill>
          <a:blip r:embed="rId3"/>
          <a:stretch>
            <a:fillRect/>
          </a:stretch>
        </p:blipFill>
        <p:spPr>
          <a:xfrm>
            <a:off x="1178923" y="2299954"/>
            <a:ext cx="9834154" cy="3886224"/>
          </a:xfrm>
          <a:prstGeom prst="rect">
            <a:avLst/>
          </a:prstGeom>
        </p:spPr>
      </p:pic>
      <p:sp>
        <p:nvSpPr>
          <p:cNvPr id="6" name="Subtitle 2">
            <a:extLst>
              <a:ext uri="{FF2B5EF4-FFF2-40B4-BE49-F238E27FC236}">
                <a16:creationId xmlns:a16="http://schemas.microsoft.com/office/drawing/2014/main" id="{B4B18680-2C21-4447-A08E-38F620371AE7}"/>
              </a:ext>
            </a:extLst>
          </p:cNvPr>
          <p:cNvSpPr txBox="1">
            <a:spLocks/>
          </p:cNvSpPr>
          <p:nvPr/>
        </p:nvSpPr>
        <p:spPr>
          <a:xfrm>
            <a:off x="7629444" y="353580"/>
            <a:ext cx="4118891" cy="1379685"/>
          </a:xfrm>
          <a:prstGeom prst="rect">
            <a:avLst/>
          </a:prstGeom>
          <a:effectLst>
            <a:outerShdw blurRad="50800" dir="14400000" sx="1000" sy="1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gn="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iovanap</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@nlad95</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maddie_patrichi</a:t>
            </a:r>
            <a:br>
              <a:rPr lang="en-US" dirty="0">
                <a:latin typeface="Arial" panose="020B0604020202020204" pitchFamily="34" charset="0"/>
                <a:cs typeface="Arial" panose="020B0604020202020204" pitchFamily="34" charset="0"/>
              </a:rPr>
            </a:br>
            <a:r>
              <a:rPr lang="en-GB" dirty="0">
                <a:latin typeface="Arial" panose="020B0604020202020204" pitchFamily="34" charset="0"/>
                <a:cs typeface="Arial" panose="020B0604020202020204" pitchFamily="34" charset="0"/>
              </a:rPr>
              <a:t>@</a:t>
            </a:r>
            <a:r>
              <a:rPr lang="en-GB" dirty="0" err="1">
                <a:latin typeface="Arial" panose="020B0604020202020204" pitchFamily="34" charset="0"/>
                <a:cs typeface="Arial" panose="020B0604020202020204" pitchFamily="34" charset="0"/>
              </a:rPr>
              <a:t>venalainene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0374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Custom 2">
      <a:dk1>
        <a:srgbClr val="000000"/>
      </a:dk1>
      <a:lt1>
        <a:srgbClr val="FFFFFF"/>
      </a:lt1>
      <a:dk2>
        <a:srgbClr val="335B74"/>
      </a:dk2>
      <a:lt2>
        <a:srgbClr val="DFE3E5"/>
      </a:lt2>
      <a:accent1>
        <a:srgbClr val="76BBE2"/>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{933676C6-CF1B-AE4B-9A86-4C05BF725053}tf10001121</Template>
  <TotalTime>347</TotalTime>
  <Words>1250</Words>
  <Application>Microsoft Macintosh PowerPoint</Application>
  <PresentationFormat>Widescreen</PresentationFormat>
  <Paragraphs>173</Paragraphs>
  <Slides>17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Wingdings 2</vt:lpstr>
      <vt:lpstr>Quotable</vt:lpstr>
      <vt:lpstr>WHC Container Workshop Helsinki June 2019</vt:lpstr>
      <vt:lpstr>Poll</vt:lpstr>
      <vt:lpstr>The Growth of the Tech Industry:</vt:lpstr>
      <vt:lpstr>Microservices:</vt:lpstr>
      <vt:lpstr>Microservices:</vt:lpstr>
      <vt:lpstr>Containers</vt:lpstr>
      <vt:lpstr>Agenda</vt:lpstr>
      <vt:lpstr>Container Theory</vt:lpstr>
      <vt:lpstr>VMs vs Containers</vt:lpstr>
      <vt:lpstr>Why use Containers?</vt:lpstr>
      <vt:lpstr>How Netflix uses containers:</vt:lpstr>
      <vt:lpstr>PowerPoint Presentation</vt:lpstr>
      <vt:lpstr>Orchestration &amp; Devops</vt:lpstr>
      <vt:lpstr>Kubernetes Primitives</vt:lpstr>
      <vt:lpstr>Kubernetes Primitives</vt:lpstr>
      <vt:lpstr>Kubernetes Primitives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WHC Container Workshop Helsinki, June 2019</dc:title>
  <dc:creator>Nisha Lad</dc:creator>
  <cp:lastModifiedBy>Nisha Lad</cp:lastModifiedBy>
  <cp:revision>71</cp:revision>
  <dcterms:created xsi:type="dcterms:W3CDTF">2019-06-07T07:09:42Z</dcterms:created>
  <dcterms:modified xsi:type="dcterms:W3CDTF">2019-06-07T12:56:44Z</dcterms:modified>
</cp:coreProperties>
</file>